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1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4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1"/>
  </p:notesMasterIdLst>
  <p:sldIdLst>
    <p:sldId id="13537" r:id="rId3"/>
    <p:sldId id="13558" r:id="rId4"/>
    <p:sldId id="13547" r:id="rId5"/>
    <p:sldId id="13548" r:id="rId6"/>
    <p:sldId id="13561" r:id="rId7"/>
    <p:sldId id="13550" r:id="rId8"/>
    <p:sldId id="13564" r:id="rId9"/>
    <p:sldId id="13559" r:id="rId10"/>
    <p:sldId id="13560" r:id="rId11"/>
    <p:sldId id="13549" r:id="rId12"/>
    <p:sldId id="13557" r:id="rId13"/>
    <p:sldId id="13563" r:id="rId14"/>
    <p:sldId id="13551" r:id="rId15"/>
    <p:sldId id="13552" r:id="rId16"/>
    <p:sldId id="13553" r:id="rId17"/>
    <p:sldId id="13555" r:id="rId18"/>
    <p:sldId id="13556" r:id="rId19"/>
    <p:sldId id="13562" r:id="rId20"/>
  </p:sldIdLst>
  <p:sldSz cx="12192000" cy="6858000"/>
  <p:notesSz cx="6858000" cy="9144000"/>
  <p:custDataLst>
    <p:tags r:id="rId22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356C5-A35A-446C-8AA9-9737F854ACA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60DAD-3425-4CD3-9DF6-95AE673892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40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74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645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662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650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190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772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5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73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109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478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20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744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49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857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2A2A52-A9EB-46AF-97CC-75F5754BDF3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7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056D2-54C9-4A3B-9494-8BF7979AF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CE1182-3D01-4A41-B319-91BB368C3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D9E69A-EE50-4B81-B24F-6632D2EE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C5E3BA-0F62-4B4E-9E19-628ED4B6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D6689C-56D0-45EC-9442-F4048D13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79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0191D-19EC-4286-9CFE-9A08C3A7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80CFA2-416C-42AC-B5C2-BD325AF6A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FCB6B1-16D1-499C-93DE-8914635F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1EDD38-FFC0-41B5-A224-FDDD7149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ADA7EC-00C3-495C-A0A6-A7CF13A1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97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49A347-56EB-4183-9BE3-5D43E36EB2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40C7AD-B1C7-41C1-B1D4-FF9861329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1030C4-7E61-41D0-AD5A-6A29A3030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2CA503-4A87-4519-929D-3B3E21D0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C6AC83-E05A-47BC-8E15-8A724F43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4818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BFCB36F-5E50-4691-A5E9-89D373477A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Slide do think-cell" r:id="rId5" imgW="395" imgH="396" progId="TCLayout.ActiveDocument.1">
                  <p:embed/>
                </p:oleObj>
              </mc:Choice>
              <mc:Fallback>
                <p:oleObj name="Slide do think-cell" r:id="rId5" imgW="395" imgH="39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BFCB36F-5E50-4691-A5E9-89D373477A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69E6B3AD-9DCC-478E-B340-08583E8148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1600" b="0" i="0" baseline="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51ED79-C822-4D5D-895B-869196163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79513"/>
            <a:ext cx="11966713" cy="824948"/>
          </a:xfrm>
          <a:prstGeom prst="rect">
            <a:avLst/>
          </a:prstGeom>
        </p:spPr>
        <p:txBody>
          <a:bodyPr anchor="b"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59216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677CD66F-CE34-4FD4-AD9A-180270C328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677CD66F-CE34-4FD4-AD9A-180270C328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Espaço Reservado para Conteúdo 25">
            <a:extLst>
              <a:ext uri="{FF2B5EF4-FFF2-40B4-BE49-F238E27FC236}">
                <a16:creationId xmlns:a16="http://schemas.microsoft.com/office/drawing/2014/main" id="{0C1C96E4-024D-48FE-85DF-491A7E7733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0170941" y="154744"/>
            <a:ext cx="1800000" cy="5616000"/>
          </a:xfrm>
          <a:custGeom>
            <a:avLst/>
            <a:gdLst>
              <a:gd name="connsiteX0" fmla="*/ 0 w 1800000"/>
              <a:gd name="connsiteY0" fmla="*/ 0 h 5616000"/>
              <a:gd name="connsiteX1" fmla="*/ 1800000 w 1800000"/>
              <a:gd name="connsiteY1" fmla="*/ 0 h 5616000"/>
              <a:gd name="connsiteX2" fmla="*/ 1800000 w 1800000"/>
              <a:gd name="connsiteY2" fmla="*/ 5616000 h 5616000"/>
              <a:gd name="connsiteX3" fmla="*/ 0 w 1800000"/>
              <a:gd name="connsiteY3" fmla="*/ 5616000 h 56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5616000">
                <a:moveTo>
                  <a:pt x="0" y="0"/>
                </a:moveTo>
                <a:lnTo>
                  <a:pt x="1800000" y="0"/>
                </a:lnTo>
                <a:lnTo>
                  <a:pt x="1800000" y="5616000"/>
                </a:lnTo>
                <a:lnTo>
                  <a:pt x="0" y="56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pt-BR" dirty="0"/>
              <a:t>Imagem</a:t>
            </a:r>
          </a:p>
        </p:txBody>
      </p:sp>
      <p:sp>
        <p:nvSpPr>
          <p:cNvPr id="25" name="Espaço Reservado para Conteúdo 24">
            <a:extLst>
              <a:ext uri="{FF2B5EF4-FFF2-40B4-BE49-F238E27FC236}">
                <a16:creationId xmlns:a16="http://schemas.microsoft.com/office/drawing/2014/main" id="{D87301F0-977D-49A6-A5BA-20C38AC4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94741" y="729174"/>
            <a:ext cx="1800000" cy="5616000"/>
          </a:xfrm>
          <a:custGeom>
            <a:avLst/>
            <a:gdLst>
              <a:gd name="connsiteX0" fmla="*/ 0 w 1800000"/>
              <a:gd name="connsiteY0" fmla="*/ 0 h 5616000"/>
              <a:gd name="connsiteX1" fmla="*/ 1800000 w 1800000"/>
              <a:gd name="connsiteY1" fmla="*/ 0 h 5616000"/>
              <a:gd name="connsiteX2" fmla="*/ 1800000 w 1800000"/>
              <a:gd name="connsiteY2" fmla="*/ 5616000 h 5616000"/>
              <a:gd name="connsiteX3" fmla="*/ 0 w 1800000"/>
              <a:gd name="connsiteY3" fmla="*/ 5616000 h 56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5616000">
                <a:moveTo>
                  <a:pt x="0" y="0"/>
                </a:moveTo>
                <a:lnTo>
                  <a:pt x="1800000" y="0"/>
                </a:lnTo>
                <a:lnTo>
                  <a:pt x="1800000" y="5616000"/>
                </a:lnTo>
                <a:lnTo>
                  <a:pt x="0" y="56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pt-BR" dirty="0"/>
              <a:t>Imagem</a:t>
            </a:r>
          </a:p>
        </p:txBody>
      </p:sp>
      <p:sp>
        <p:nvSpPr>
          <p:cNvPr id="23" name="Espaço Reservado para Conteúdo 22">
            <a:extLst>
              <a:ext uri="{FF2B5EF4-FFF2-40B4-BE49-F238E27FC236}">
                <a16:creationId xmlns:a16="http://schemas.microsoft.com/office/drawing/2014/main" id="{E350EEC0-6FC3-4C18-8B37-84CFDBF3A6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18541" y="154744"/>
            <a:ext cx="1800000" cy="5616000"/>
          </a:xfrm>
          <a:custGeom>
            <a:avLst/>
            <a:gdLst>
              <a:gd name="connsiteX0" fmla="*/ 0 w 1800000"/>
              <a:gd name="connsiteY0" fmla="*/ 0 h 5616000"/>
              <a:gd name="connsiteX1" fmla="*/ 1800000 w 1800000"/>
              <a:gd name="connsiteY1" fmla="*/ 0 h 5616000"/>
              <a:gd name="connsiteX2" fmla="*/ 1800000 w 1800000"/>
              <a:gd name="connsiteY2" fmla="*/ 5616000 h 5616000"/>
              <a:gd name="connsiteX3" fmla="*/ 0 w 1800000"/>
              <a:gd name="connsiteY3" fmla="*/ 5616000 h 56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5616000">
                <a:moveTo>
                  <a:pt x="0" y="0"/>
                </a:moveTo>
                <a:lnTo>
                  <a:pt x="1800000" y="0"/>
                </a:lnTo>
                <a:lnTo>
                  <a:pt x="1800000" y="5616000"/>
                </a:lnTo>
                <a:lnTo>
                  <a:pt x="0" y="56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pt-BR" dirty="0"/>
              <a:t>Imagem</a:t>
            </a:r>
          </a:p>
        </p:txBody>
      </p:sp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D59D8090-1EA7-4FCE-9344-548F9F85C73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542341" y="729174"/>
            <a:ext cx="1800000" cy="5616000"/>
          </a:xfrm>
          <a:custGeom>
            <a:avLst/>
            <a:gdLst>
              <a:gd name="connsiteX0" fmla="*/ 0 w 1800000"/>
              <a:gd name="connsiteY0" fmla="*/ 0 h 5616000"/>
              <a:gd name="connsiteX1" fmla="*/ 1800000 w 1800000"/>
              <a:gd name="connsiteY1" fmla="*/ 0 h 5616000"/>
              <a:gd name="connsiteX2" fmla="*/ 1800000 w 1800000"/>
              <a:gd name="connsiteY2" fmla="*/ 5616000 h 5616000"/>
              <a:gd name="connsiteX3" fmla="*/ 0 w 1800000"/>
              <a:gd name="connsiteY3" fmla="*/ 5616000 h 56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5616000">
                <a:moveTo>
                  <a:pt x="0" y="0"/>
                </a:moveTo>
                <a:lnTo>
                  <a:pt x="1800000" y="0"/>
                </a:lnTo>
                <a:lnTo>
                  <a:pt x="1800000" y="5616000"/>
                </a:lnTo>
                <a:lnTo>
                  <a:pt x="0" y="56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pt-BR" dirty="0"/>
              <a:t>Imagem</a:t>
            </a:r>
          </a:p>
        </p:txBody>
      </p:sp>
      <p:sp>
        <p:nvSpPr>
          <p:cNvPr id="19" name="Espaço Reservado para Conteúdo 18">
            <a:extLst>
              <a:ext uri="{FF2B5EF4-FFF2-40B4-BE49-F238E27FC236}">
                <a16:creationId xmlns:a16="http://schemas.microsoft.com/office/drawing/2014/main" id="{40E47899-6171-43DB-9352-ED75756ED0A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666141" y="154744"/>
            <a:ext cx="1800000" cy="5616000"/>
          </a:xfrm>
          <a:custGeom>
            <a:avLst/>
            <a:gdLst>
              <a:gd name="connsiteX0" fmla="*/ 0 w 1800000"/>
              <a:gd name="connsiteY0" fmla="*/ 0 h 5616000"/>
              <a:gd name="connsiteX1" fmla="*/ 1800000 w 1800000"/>
              <a:gd name="connsiteY1" fmla="*/ 0 h 5616000"/>
              <a:gd name="connsiteX2" fmla="*/ 1800000 w 1800000"/>
              <a:gd name="connsiteY2" fmla="*/ 5616000 h 5616000"/>
              <a:gd name="connsiteX3" fmla="*/ 0 w 1800000"/>
              <a:gd name="connsiteY3" fmla="*/ 5616000 h 56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5616000">
                <a:moveTo>
                  <a:pt x="0" y="0"/>
                </a:moveTo>
                <a:lnTo>
                  <a:pt x="1800000" y="0"/>
                </a:lnTo>
                <a:lnTo>
                  <a:pt x="1800000" y="5616000"/>
                </a:lnTo>
                <a:lnTo>
                  <a:pt x="0" y="56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pt-BR" dirty="0"/>
              <a:t>Imagem</a:t>
            </a:r>
          </a:p>
        </p:txBody>
      </p:sp>
    </p:spTree>
    <p:extLst>
      <p:ext uri="{BB962C8B-B14F-4D97-AF65-F5344CB8AC3E}">
        <p14:creationId xmlns:p14="http://schemas.microsoft.com/office/powerpoint/2010/main" val="2544315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55399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16980F20-D40B-4DC0-ADE7-D26018FA922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Slide do think-cell" r:id="rId5" imgW="395" imgH="396" progId="TCLayout.ActiveDocument.1">
                  <p:embed/>
                </p:oleObj>
              </mc:Choice>
              <mc:Fallback>
                <p:oleObj name="Slide do think-cell" r:id="rId5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16980F20-D40B-4DC0-ADE7-D26018FA92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tângulo 28" hidden="1">
            <a:extLst>
              <a:ext uri="{FF2B5EF4-FFF2-40B4-BE49-F238E27FC236}">
                <a16:creationId xmlns:a16="http://schemas.microsoft.com/office/drawing/2014/main" id="{EC0B7D34-4A4A-4A12-9B00-1722272F13A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400" b="1" i="0" baseline="0">
              <a:solidFill>
                <a:schemeClr val="tx1"/>
              </a:solidFill>
              <a:latin typeface="Century Gothic" panose="020B0502020202020204" pitchFamily="34" charset="0"/>
              <a:ea typeface="Segoe UI Black" panose="020B0A02040204020203" pitchFamily="34" charset="0"/>
              <a:cs typeface="+mj-cs"/>
              <a:sym typeface="Century Gothic" panose="020B0502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AF39E07-0899-4AD9-BB90-086467869D5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" y="689"/>
            <a:ext cx="12191142" cy="6857518"/>
          </a:xfrm>
          <a:prstGeom prst="rect">
            <a:avLst/>
          </a:prstGeom>
        </p:spPr>
      </p:pic>
      <p:sp>
        <p:nvSpPr>
          <p:cNvPr id="10" name="Cubo 9">
            <a:extLst>
              <a:ext uri="{FF2B5EF4-FFF2-40B4-BE49-F238E27FC236}">
                <a16:creationId xmlns:a16="http://schemas.microsoft.com/office/drawing/2014/main" id="{1B03B889-7A3F-44AC-ADAB-07D317632C8E}"/>
              </a:ext>
            </a:extLst>
          </p:cNvPr>
          <p:cNvSpPr/>
          <p:nvPr userDrawn="1"/>
        </p:nvSpPr>
        <p:spPr>
          <a:xfrm>
            <a:off x="877471" y="2447573"/>
            <a:ext cx="10437058" cy="1484347"/>
          </a:xfrm>
          <a:prstGeom prst="cube">
            <a:avLst>
              <a:gd name="adj" fmla="val 5105"/>
            </a:avLst>
          </a:prstGeom>
          <a:solidFill>
            <a:srgbClr val="FFFFFF">
              <a:alpha val="0"/>
            </a:srgbClr>
          </a:solidFill>
          <a:ln w="3175">
            <a:solidFill>
              <a:schemeClr val="bg1"/>
            </a:solidFill>
          </a:ln>
          <a:effectLst>
            <a:glow rad="127000">
              <a:schemeClr val="bg1">
                <a:alpha val="3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80" tIns="22189" rIns="44380" bIns="221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9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7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3468234-1316-4C35-937E-2B909746F831}"/>
              </a:ext>
            </a:extLst>
          </p:cNvPr>
          <p:cNvSpPr/>
          <p:nvPr userDrawn="1"/>
        </p:nvSpPr>
        <p:spPr>
          <a:xfrm flipV="1">
            <a:off x="652760" y="2366142"/>
            <a:ext cx="2130926" cy="226236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80" tIns="22189" rIns="44380" bIns="221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9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7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512D7D5-C3B3-4B20-BC4A-A85C1C6BDA36}"/>
              </a:ext>
            </a:extLst>
          </p:cNvPr>
          <p:cNvSpPr/>
          <p:nvPr userDrawn="1"/>
        </p:nvSpPr>
        <p:spPr>
          <a:xfrm rot="10800000" flipV="1">
            <a:off x="-328093" y="6342755"/>
            <a:ext cx="2263718" cy="215126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80" tIns="22189" rIns="44380" bIns="221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9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7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B60B7908-003B-470E-9F9E-4748D0966389}"/>
              </a:ext>
            </a:extLst>
          </p:cNvPr>
          <p:cNvSpPr/>
          <p:nvPr userDrawn="1"/>
        </p:nvSpPr>
        <p:spPr>
          <a:xfrm>
            <a:off x="11734588" y="626019"/>
            <a:ext cx="667952" cy="12461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380" tIns="22189" rIns="44380" bIns="221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9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7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ED3D098-1218-4ECC-BC06-C74BBECF73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73600" y="2703600"/>
            <a:ext cx="6656400" cy="11088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lvl1pPr algn="ctr">
              <a:defRPr kumimoji="0" lang="en-GB" sz="2400" b="1" i="0" u="none" strike="noStrike" kern="1200" cap="none" spc="694" normalizeH="0" baseline="0" dirty="0">
                <a:ln>
                  <a:noFill/>
                </a:ln>
                <a:gradFill>
                  <a:gsLst>
                    <a:gs pos="55000">
                      <a:prstClr val="white"/>
                    </a:gs>
                    <a:gs pos="55000">
                      <a:prstClr val="white">
                        <a:lumMod val="95000"/>
                      </a:prstClr>
                    </a:gs>
                    <a:gs pos="0">
                      <a:prstClr val="white"/>
                    </a:gs>
                    <a:gs pos="100000">
                      <a:prstClr val="white">
                        <a:lumMod val="95000"/>
                      </a:prstClr>
                    </a:gs>
                  </a:gsLst>
                  <a:lin ang="5400000" scaled="1"/>
                </a:gradFill>
                <a:effectLst>
                  <a:outerShdw blurRad="139700" dist="114300" dir="2700000" algn="tl" rotWithShape="0">
                    <a:srgbClr val="002060">
                      <a:alpha val="60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marL="0" marR="0" lvl="0" indent="0" algn="ctr" defTabSz="879761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33759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FBFCB36F-5E50-4691-A5E9-89D373477A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Slide do think-cell" r:id="rId5" imgW="395" imgH="396" progId="TCLayout.ActiveDocument.1">
                  <p:embed/>
                </p:oleObj>
              </mc:Choice>
              <mc:Fallback>
                <p:oleObj name="Slide do think-cell" r:id="rId5" imgW="395" imgH="39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FBFCB36F-5E50-4691-A5E9-89D373477A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69E6B3AD-9DCC-478E-B340-08583E81480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16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51ED79-C822-4D5D-895B-869196163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4" y="79513"/>
            <a:ext cx="11966713" cy="824948"/>
          </a:xfrm>
          <a:prstGeom prst="rect">
            <a:avLst/>
          </a:prstGeom>
        </p:spPr>
        <p:txBody>
          <a:bodyPr anchor="b"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43038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8E138-3095-4FE8-875C-ACB0E2351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1BE2AF-6FD1-4BC1-909D-30AAFA31B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03527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2880630"/>
              </p:ext>
            </p:extLst>
          </p:nvPr>
        </p:nvGraphicFramePr>
        <p:xfrm>
          <a:off x="1956" y="1590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Slide do think-cell" r:id="rId4" imgW="270" imgH="270" progId="TCLayout.ActiveDocument.1">
                  <p:embed/>
                </p:oleObj>
              </mc:Choice>
              <mc:Fallback>
                <p:oleObj name="Slide do think-cell" r:id="rId4" imgW="270" imgH="270" progId="TCLayout.ActiveDocument.1">
                  <p:embed/>
                  <p:pic>
                    <p:nvPicPr>
                      <p:cNvPr id="2" name="Objeto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6" y="1590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" y="6590667"/>
            <a:ext cx="462025" cy="455348"/>
          </a:xfrm>
          <a:prstGeom prst="rect">
            <a:avLst/>
          </a:prstGeom>
        </p:spPr>
        <p:txBody>
          <a:bodyPr anchor="t"/>
          <a:lstStyle>
            <a:lvl1pPr>
              <a:defRPr sz="900">
                <a:solidFill>
                  <a:srgbClr val="504F53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0A335DA8-DE8D-CE43-A6C6-73D8EF62981A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6" t="91585"/>
          <a:stretch/>
        </p:blipFill>
        <p:spPr>
          <a:xfrm>
            <a:off x="7308579" y="6282466"/>
            <a:ext cx="4883420" cy="575534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80721" y="166093"/>
            <a:ext cx="6775156" cy="436264"/>
          </a:xfrm>
        </p:spPr>
        <p:txBody>
          <a:bodyPr>
            <a:normAutofit/>
          </a:bodyPr>
          <a:lstStyle>
            <a:lvl1pPr>
              <a:defRPr sz="2100" cap="all" baseline="0">
                <a:solidFill>
                  <a:srgbClr val="0060A4"/>
                </a:solidFill>
                <a:latin typeface="Open Sans" charset="0"/>
              </a:defRPr>
            </a:lvl1pPr>
          </a:lstStyle>
          <a:p>
            <a:endParaRPr lang="pt-BR"/>
          </a:p>
        </p:txBody>
      </p:sp>
      <p:cxnSp>
        <p:nvCxnSpPr>
          <p:cNvPr id="15" name="Conector Reto 14"/>
          <p:cNvCxnSpPr/>
          <p:nvPr userDrawn="1"/>
        </p:nvCxnSpPr>
        <p:spPr>
          <a:xfrm flipV="1">
            <a:off x="363557" y="512522"/>
            <a:ext cx="9973941" cy="0"/>
          </a:xfrm>
          <a:prstGeom prst="line">
            <a:avLst/>
          </a:prstGeom>
          <a:ln>
            <a:solidFill>
              <a:srgbClr val="002E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02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to 9" hidden="1">
            <a:extLst>
              <a:ext uri="{FF2B5EF4-FFF2-40B4-BE49-F238E27FC236}">
                <a16:creationId xmlns:a16="http://schemas.microsoft.com/office/drawing/2014/main" id="{63172C10-AB47-485A-9A82-58D766208E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Slide do think-cell" r:id="rId5" imgW="360" imgH="360" progId="TCLayout.ActiveDocument.1">
                  <p:embed/>
                </p:oleObj>
              </mc:Choice>
              <mc:Fallback>
                <p:oleObj name="Slide do think-cell" r:id="rId5" imgW="360" imgH="360" progId="TCLayout.ActiveDocument.1">
                  <p:embed/>
                  <p:pic>
                    <p:nvPicPr>
                      <p:cNvPr id="10" name="Objeto 9" hidden="1">
                        <a:extLst>
                          <a:ext uri="{FF2B5EF4-FFF2-40B4-BE49-F238E27FC236}">
                            <a16:creationId xmlns:a16="http://schemas.microsoft.com/office/drawing/2014/main" id="{63172C10-AB47-485A-9A82-58D766208E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tângulo 8" hidden="1">
            <a:extLst>
              <a:ext uri="{FF2B5EF4-FFF2-40B4-BE49-F238E27FC236}">
                <a16:creationId xmlns:a16="http://schemas.microsoft.com/office/drawing/2014/main" id="{7C80A991-990F-4F96-8C96-6A38EA8E3B3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2200" b="0" i="0" baseline="0">
              <a:latin typeface="Tw Cen MT" panose="020B0602020104020603" pitchFamily="34" charset="0"/>
              <a:ea typeface="+mn-ea"/>
              <a:cs typeface="+mn-cs"/>
              <a:sym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565564"/>
            <a:ext cx="9720073" cy="474379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5A202D6-DEED-43ED-A7E7-0DE3D58ADC5C}"/>
              </a:ext>
            </a:extLst>
          </p:cNvPr>
          <p:cNvSpPr/>
          <p:nvPr userDrawn="1"/>
        </p:nvSpPr>
        <p:spPr>
          <a:xfrm>
            <a:off x="471055" y="515941"/>
            <a:ext cx="333601" cy="1423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096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BC191-E586-4ED9-9C93-5A4C6F13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B9E25A-C8D7-4F6F-97D8-2EEC6C389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0D3438-086B-4EC1-8D0E-7CABE5E4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73B30E-6C83-438D-B17F-2904118C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73CA9D-E023-4ABE-8E10-E632AFF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29460-605F-44F9-B05A-D5BEEAA1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46AE03-38B0-4A66-9431-401FB9471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D677B4-E314-4299-9276-501ACE515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7C8638-3973-4219-9D48-515DC486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40ABB2-6A0B-4CBC-B294-D26098A7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84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B79B4-5C4F-4BA1-B704-D47369BB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1243CF-9D5A-4C05-BCAB-FD44995E66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46A152-7AC9-4EEF-ABA4-0DC6684E8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E56D51F-48D1-4DCF-BF7B-43E9A5EA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3A8F8F-85A2-481E-A089-B0DA1EBA4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DEB91E-0BF6-4E41-95EE-5077C15E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073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069B4-D5F2-4F78-8AA6-BD7D3D4E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705B20-3DEB-4F81-8005-B0D120510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15639A-780C-4E63-A5D1-0D58B1756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C7D0B88-7C06-4DA1-BE6F-8E662210D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6BD608C-2358-4596-AF3B-A95C6A479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6D67B5C-574C-4D02-A254-939D20D0B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AFCAC98-DB48-4C4D-AEED-5A4DB21E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F30F8A1-CA32-4044-9F8F-4420D494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529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BE01E-00A8-4FE6-A94B-8BA097DD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3D943E0-F46B-432F-93F9-A1BEAF3C2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ACE254-8C1E-4538-88C5-717E2921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4C167B-1D52-4988-8D87-12D274D3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5094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2F39F0E-7874-4BAF-8955-422163E5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842A114-5698-4B54-80F8-B300975E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799B0C-69E1-45AA-A433-B8CF3565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00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A957F-63D0-4D12-BBBF-C15608854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4CD73D-639C-485A-B3EE-FE32DDFA2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364881-890A-4CCD-BDF2-EA8364D7C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BA5436-14D3-425E-B7D5-B62ACBE0A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575EE3-0AB4-47E3-A607-DABB1B7A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533DBC-F93F-4E04-AAF5-61D7CA81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26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69B48-8866-4444-B3AE-0FC11AFD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ED6008D-13B8-4F55-9BE6-53BB8601C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1A8D75-3453-4CE6-BF63-8A87C0E68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1B6C46-4BFD-435B-A28F-2B47BB16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42C7ED1-31E3-4FFB-9E4B-F87648395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BA3706-281D-44BE-ADC9-CFF5C47D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713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slideLayout" Target="../slideLayouts/slideLayout17.xml"/><Relationship Id="rId7" Type="http://schemas.openxmlformats.org/officeDocument/2006/relationships/vmlDrawing" Target="../drawings/vmlDrawing4.v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11" Type="http://schemas.openxmlformats.org/officeDocument/2006/relationships/oleObject" Target="../embeddings/oleObject4.bin"/><Relationship Id="rId5" Type="http://schemas.openxmlformats.org/officeDocument/2006/relationships/slideLayout" Target="../slideLayouts/slideLayout19.xml"/><Relationship Id="rId10" Type="http://schemas.openxmlformats.org/officeDocument/2006/relationships/tags" Target="../tags/tag9.xml"/><Relationship Id="rId4" Type="http://schemas.openxmlformats.org/officeDocument/2006/relationships/slideLayout" Target="../slideLayouts/slideLayout18.xml"/><Relationship Id="rId9" Type="http://schemas.openxmlformats.org/officeDocument/2006/relationships/tags" Target="../tags/tag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A6A2E5A0-D687-4B4F-A5BA-50467BD4F4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0788285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Slide do think-cell" r:id="rId19" imgW="421" imgH="423" progId="TCLayout.ActiveDocument.1">
                  <p:embed/>
                </p:oleObj>
              </mc:Choice>
              <mc:Fallback>
                <p:oleObj name="Slide do think-cell" r:id="rId19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 hidden="1">
            <a:extLst>
              <a:ext uri="{FF2B5EF4-FFF2-40B4-BE49-F238E27FC236}">
                <a16:creationId xmlns:a16="http://schemas.microsoft.com/office/drawing/2014/main" id="{58ABD00B-E92F-48BC-8FA6-D5BE3940BED9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BE27F5D-E210-4162-B3BE-501DA961B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D4C9DF-D89C-4314-BDDE-6A74F4CBF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76FB20-24B1-460A-8FF8-D86A5E0C6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0D3BF-F02D-44E8-B2A8-DCDF8123F84B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5AE9F-0770-414C-BFED-307403F738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A18529-4F8E-43DF-8AF4-547CC7808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5264D-E7DD-432E-AD6A-AAE63ED2CD3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55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kt 47" hidden="1"/>
          <p:cNvGraphicFramePr>
            <a:graphicFrameLocks/>
          </p:cNvGraphicFramePr>
          <p:nvPr>
            <p:custDataLst>
              <p:tags r:id="rId8"/>
            </p:custDataLst>
          </p:nvPr>
        </p:nvGraphicFramePr>
        <p:xfrm>
          <a:off x="0" y="0"/>
          <a:ext cx="195385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Slide do think-cell" r:id="rId11" imgW="0" imgH="0" progId="TCLayout.ActiveDocument.1">
                  <p:embed/>
                </p:oleObj>
              </mc:Choice>
              <mc:Fallback>
                <p:oleObj name="Slide do think-cell" r:id="rId11" imgW="0" imgH="0" progId="TCLayout.ActiveDocument.1">
                  <p:embed/>
                  <p:pic>
                    <p:nvPicPr>
                      <p:cNvPr id="48" name="Objekt 47" hidden="1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95385" cy="15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tângulo 3" hidden="1">
            <a:extLst>
              <a:ext uri="{FF2B5EF4-FFF2-40B4-BE49-F238E27FC236}">
                <a16:creationId xmlns:a16="http://schemas.microsoft.com/office/drawing/2014/main" id="{015297D7-8033-47A5-A30C-9BB1DF6D12BA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pt-BR" sz="1600" b="0" i="0" baseline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2" name="Group 45" hidden="1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83309" y="0"/>
            <a:ext cx="12436230" cy="6134100"/>
            <a:chOff x="145" y="0"/>
            <a:chExt cx="6365" cy="3864"/>
          </a:xfrm>
        </p:grpSpPr>
        <p:sp>
          <p:nvSpPr>
            <p:cNvPr id="246830" name="Rectangle 46" hidden="1"/>
            <p:cNvSpPr>
              <a:spLocks noChangeArrowheads="1"/>
            </p:cNvSpPr>
            <p:nvPr/>
          </p:nvSpPr>
          <p:spPr bwMode="auto">
            <a:xfrm>
              <a:off x="6292" y="0"/>
              <a:ext cx="218" cy="1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C870A"/>
              </a:solidFill>
              <a:miter lim="800000"/>
              <a:headEnd/>
              <a:tailEnd/>
            </a:ln>
            <a:effectLst/>
          </p:spPr>
          <p:txBody>
            <a:bodyPr wrap="none" lIns="36000" tIns="36000" rIns="36000" bIns="36000" anchor="ctr"/>
            <a:lstStyle/>
            <a:p>
              <a:pPr eaLnBrk="1" hangingPunct="1">
                <a:spcBef>
                  <a:spcPct val="0"/>
                </a:spcBef>
                <a:defRPr/>
              </a:pPr>
              <a:endParaRPr lang="de-DE" sz="1000">
                <a:solidFill>
                  <a:srgbClr val="000000"/>
                </a:solidFill>
              </a:endParaRPr>
            </a:p>
          </p:txBody>
        </p:sp>
        <p:sp>
          <p:nvSpPr>
            <p:cNvPr id="246831" name="Rectangle 47" hidden="1"/>
            <p:cNvSpPr>
              <a:spLocks noChangeArrowheads="1"/>
            </p:cNvSpPr>
            <p:nvPr/>
          </p:nvSpPr>
          <p:spPr bwMode="auto">
            <a:xfrm>
              <a:off x="145" y="1136"/>
              <a:ext cx="5947" cy="2728"/>
            </a:xfrm>
            <a:prstGeom prst="rect">
              <a:avLst/>
            </a:prstGeom>
            <a:noFill/>
            <a:ln w="9525">
              <a:solidFill>
                <a:srgbClr val="DC870A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spcBef>
                  <a:spcPct val="0"/>
                </a:spcBef>
                <a:defRPr/>
              </a:pPr>
              <a:endParaRPr lang="de-DE" sz="1000">
                <a:solidFill>
                  <a:srgbClr val="000000"/>
                </a:solidFill>
              </a:endParaRPr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D5C33974-E96F-4877-9119-1A6B5A69ECAA}"/>
              </a:ext>
            </a:extLst>
          </p:cNvPr>
          <p:cNvSpPr/>
          <p:nvPr userDrawn="1"/>
        </p:nvSpPr>
        <p:spPr>
          <a:xfrm flipH="1" flipV="1">
            <a:off x="-4726" y="983726"/>
            <a:ext cx="8250202" cy="169107"/>
          </a:xfrm>
          <a:prstGeom prst="rect">
            <a:avLst/>
          </a:prstGeom>
          <a:gradFill>
            <a:gsLst>
              <a:gs pos="100000">
                <a:srgbClr val="00123B"/>
              </a:gs>
              <a:gs pos="0">
                <a:srgbClr val="00123B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912" tIns="31955" rIns="63912" bIns="3195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12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0F2C6DD-3EB9-4C43-BCE9-CFA6A7084D4E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11947912" y="6672740"/>
            <a:ext cx="181140" cy="10772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algn="r"/>
            <a:fld id="{BD9E6411-2CB3-495D-B4E9-78602717BE5F}" type="slidenum">
              <a:rPr lang="en-GB" sz="700" smtClean="0">
                <a:solidFill>
                  <a:srgbClr val="808080"/>
                </a:solidFill>
                <a:latin typeface="Arial"/>
                <a:cs typeface="Arial"/>
              </a:rPr>
              <a:pPr lvl="0" algn="r"/>
              <a:t>‹nº›</a:t>
            </a:fld>
            <a:endParaRPr lang="en-GB" sz="700">
              <a:solidFill>
                <a:srgbClr val="80808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465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</a:defRPr>
      </a:lvl9pPr>
    </p:titleStyle>
    <p:bodyStyle>
      <a:lvl1pPr marL="185738" indent="-185738" algn="l" rtl="0" eaLnBrk="1" fontAlgn="base" hangingPunct="1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¾"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6510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2pPr>
      <a:lvl3pPr marL="539750" indent="-185738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Font typeface="Wingdings 2" pitchFamily="18" charset="2"/>
        <a:buChar char=""/>
        <a:defRPr sz="1400">
          <a:solidFill>
            <a:schemeClr val="tx1"/>
          </a:solidFill>
          <a:latin typeface="+mn-lt"/>
        </a:defRPr>
      </a:lvl3pPr>
      <a:lvl4pPr marL="712788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w"/>
        <a:defRPr sz="1400">
          <a:solidFill>
            <a:schemeClr val="tx1"/>
          </a:solidFill>
          <a:latin typeface="+mn-lt"/>
        </a:defRPr>
      </a:lvl4pPr>
      <a:lvl5pPr marL="900113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○"/>
        <a:defRPr sz="1400">
          <a:solidFill>
            <a:schemeClr val="tx1"/>
          </a:solidFill>
          <a:latin typeface="+mn-lt"/>
        </a:defRPr>
      </a:lvl5pPr>
      <a:lvl6pPr marL="1357313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○"/>
        <a:defRPr sz="1400">
          <a:solidFill>
            <a:schemeClr val="tx1"/>
          </a:solidFill>
          <a:latin typeface="+mn-lt"/>
        </a:defRPr>
      </a:lvl6pPr>
      <a:lvl7pPr marL="1814513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○"/>
        <a:defRPr sz="1400">
          <a:solidFill>
            <a:schemeClr val="tx1"/>
          </a:solidFill>
          <a:latin typeface="+mn-lt"/>
        </a:defRPr>
      </a:lvl7pPr>
      <a:lvl8pPr marL="2271713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○"/>
        <a:defRPr sz="1400">
          <a:solidFill>
            <a:schemeClr val="tx1"/>
          </a:solidFill>
          <a:latin typeface="+mn-lt"/>
        </a:defRPr>
      </a:lvl8pPr>
      <a:lvl9pPr marL="2728913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○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5.xml"/><Relationship Id="rId7" Type="http://schemas.openxmlformats.org/officeDocument/2006/relationships/image" Target="../media/image2.emf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7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7.xml"/><Relationship Id="rId7" Type="http://schemas.openxmlformats.org/officeDocument/2006/relationships/image" Target="../media/image2.emf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11" Type="http://schemas.openxmlformats.org/officeDocument/2006/relationships/hyperlink" Target="http://tabnet.datasus.gov.br/cgi/tabcgi.exe?sinannet/cnv/tubercbr.def" TargetMode="External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1.mp4"/><Relationship Id="rId7" Type="http://schemas.openxmlformats.org/officeDocument/2006/relationships/image" Target="../media/image1.emf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0.xml"/><Relationship Id="rId7" Type="http://schemas.openxmlformats.org/officeDocument/2006/relationships/image" Target="../media/image2.emf"/><Relationship Id="rId2" Type="http://schemas.openxmlformats.org/officeDocument/2006/relationships/tags" Target="../tags/tag39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3.jpe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2.xml"/><Relationship Id="rId7" Type="http://schemas.openxmlformats.org/officeDocument/2006/relationships/image" Target="../media/image2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6.emf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25.emf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4.xml"/><Relationship Id="rId7" Type="http://schemas.openxmlformats.org/officeDocument/2006/relationships/image" Target="../media/image2.emf"/><Relationship Id="rId2" Type="http://schemas.openxmlformats.org/officeDocument/2006/relationships/tags" Target="../tags/tag43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29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28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6.xml"/><Relationship Id="rId7" Type="http://schemas.openxmlformats.org/officeDocument/2006/relationships/image" Target="../media/image2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8.xml"/><Relationship Id="rId7" Type="http://schemas.openxmlformats.org/officeDocument/2006/relationships/image" Target="../media/image2.emf"/><Relationship Id="rId2" Type="http://schemas.openxmlformats.org/officeDocument/2006/relationships/tags" Target="../tags/tag4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0.xml"/><Relationship Id="rId7" Type="http://schemas.openxmlformats.org/officeDocument/2006/relationships/image" Target="../media/image2.emf"/><Relationship Id="rId2" Type="http://schemas.openxmlformats.org/officeDocument/2006/relationships/tags" Target="../tags/tag49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34.jpe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9.xml"/><Relationship Id="rId7" Type="http://schemas.openxmlformats.org/officeDocument/2006/relationships/image" Target="../media/image2.emf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21.xml"/><Relationship Id="rId7" Type="http://schemas.openxmlformats.org/officeDocument/2006/relationships/image" Target="../media/image2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image" Target="../media/image2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25.xml"/><Relationship Id="rId7" Type="http://schemas.openxmlformats.org/officeDocument/2006/relationships/image" Target="../media/image11.jpeg"/><Relationship Id="rId2" Type="http://schemas.openxmlformats.org/officeDocument/2006/relationships/tags" Target="../tags/tag2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7.xml"/><Relationship Id="rId7" Type="http://schemas.openxmlformats.org/officeDocument/2006/relationships/image" Target="../media/image2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9.xml"/><Relationship Id="rId7" Type="http://schemas.openxmlformats.org/officeDocument/2006/relationships/image" Target="../media/image2.emf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1.xml"/><Relationship Id="rId7" Type="http://schemas.openxmlformats.org/officeDocument/2006/relationships/image" Target="../media/image2.emf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3.xml"/><Relationship Id="rId7" Type="http://schemas.openxmlformats.org/officeDocument/2006/relationships/image" Target="../media/image2.emf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A1AD709C-A35B-4B93-83B8-C631466D098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Slide do think-cell" r:id="rId4" imgW="421" imgH="423" progId="TCLayout.ActiveDocument.1">
                  <p:embed/>
                </p:oleObj>
              </mc:Choice>
              <mc:Fallback>
                <p:oleObj name="Slide do think-cell" r:id="rId4" imgW="421" imgH="423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A1AD709C-A35B-4B93-83B8-C631466D09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:a16="http://schemas.microsoft.com/office/drawing/2014/main" id="{8808F282-88C2-4232-B4CA-556BEFCD654E}"/>
              </a:ext>
            </a:extLst>
          </p:cNvPr>
          <p:cNvSpPr/>
          <p:nvPr/>
        </p:nvSpPr>
        <p:spPr>
          <a:xfrm>
            <a:off x="106435" y="2281690"/>
            <a:ext cx="4644704" cy="96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2700" marR="5080" lvl="0" indent="0" algn="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25446BB-FA6C-4596-8F52-B3AD0F7ECEB6}"/>
              </a:ext>
            </a:extLst>
          </p:cNvPr>
          <p:cNvSpPr/>
          <p:nvPr/>
        </p:nvSpPr>
        <p:spPr>
          <a:xfrm>
            <a:off x="0" y="2782219"/>
            <a:ext cx="588745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marR="5080" lvl="1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B.U. Jet Oil</a:t>
            </a:r>
            <a:endParaRPr kumimoji="0" lang="pt-BR" sz="4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207" name="Picture 15" descr="UniCarioca inscreve para vestibular com 300 bolsas para cursos presenciais  e à distância - Emprego - Extra Online">
            <a:extLst>
              <a:ext uri="{FF2B5EF4-FFF2-40B4-BE49-F238E27FC236}">
                <a16:creationId xmlns:a16="http://schemas.microsoft.com/office/drawing/2014/main" id="{48EA9A4D-AC07-4181-9C7E-C410A871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" y="0"/>
            <a:ext cx="12180916" cy="686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ralelogramo 9">
            <a:extLst>
              <a:ext uri="{FF2B5EF4-FFF2-40B4-BE49-F238E27FC236}">
                <a16:creationId xmlns:a16="http://schemas.microsoft.com/office/drawing/2014/main" id="{354EFD7B-5185-46EE-A1F3-313636613F25}"/>
              </a:ext>
            </a:extLst>
          </p:cNvPr>
          <p:cNvSpPr/>
          <p:nvPr/>
        </p:nvSpPr>
        <p:spPr>
          <a:xfrm>
            <a:off x="106435" y="5938619"/>
            <a:ext cx="6625669" cy="414083"/>
          </a:xfrm>
          <a:prstGeom prst="parallelogram">
            <a:avLst/>
          </a:prstGeom>
          <a:solidFill>
            <a:srgbClr val="E5C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TCC – Ciência da Computação</a:t>
            </a:r>
          </a:p>
        </p:txBody>
      </p:sp>
    </p:spTree>
    <p:extLst>
      <p:ext uri="{BB962C8B-B14F-4D97-AF65-F5344CB8AC3E}">
        <p14:creationId xmlns:p14="http://schemas.microsoft.com/office/powerpoint/2010/main" val="897134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52390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9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Linguagem Python e o Jupyter Notebook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sp>
        <p:nvSpPr>
          <p:cNvPr id="8" name="Retângulo 916">
            <a:extLst>
              <a:ext uri="{FF2B5EF4-FFF2-40B4-BE49-F238E27FC236}">
                <a16:creationId xmlns:a16="http://schemas.microsoft.com/office/drawing/2014/main" id="{CB068118-EB0D-4C34-A3E2-C11F17D0E008}"/>
              </a:ext>
            </a:extLst>
          </p:cNvPr>
          <p:cNvSpPr/>
          <p:nvPr/>
        </p:nvSpPr>
        <p:spPr>
          <a:xfrm>
            <a:off x="5308438" y="1877893"/>
            <a:ext cx="6668405" cy="1754326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</a:rPr>
              <a:t>Python e R 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são as duas linguagens de programação mais utilizadas nas áreas de Inteligência Artificial e Ciência de dados. Para este projeto foi escolhido o Python por ter uma grande quantidade de bibliotecas relacionados a matemática, estatística, visualização de dados, modelos de Machine Learning e um aprendizado fácil e rápido.</a:t>
            </a:r>
          </a:p>
        </p:txBody>
      </p:sp>
      <p:pic>
        <p:nvPicPr>
          <p:cNvPr id="24581" name="Picture 5" descr="Módulos em Python - Importação e Criação - Aprenda agora">
            <a:extLst>
              <a:ext uri="{FF2B5EF4-FFF2-40B4-BE49-F238E27FC236}">
                <a16:creationId xmlns:a16="http://schemas.microsoft.com/office/drawing/2014/main" id="{417C4610-8043-4939-BE14-8AA61F2A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7" y="1996152"/>
            <a:ext cx="4167738" cy="176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4F26406C-4208-4C9F-BF9B-1E46C48C656F}"/>
              </a:ext>
            </a:extLst>
          </p:cNvPr>
          <p:cNvSpPr/>
          <p:nvPr/>
        </p:nvSpPr>
        <p:spPr>
          <a:xfrm>
            <a:off x="4157867" y="2512740"/>
            <a:ext cx="978408" cy="484632"/>
          </a:xfrm>
          <a:prstGeom prst="rightArrow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dirty="0" err="1">
              <a:solidFill>
                <a:schemeClr val="tx1"/>
              </a:solidFill>
            </a:endParaRPr>
          </a:p>
        </p:txBody>
      </p:sp>
      <p:pic>
        <p:nvPicPr>
          <p:cNvPr id="24585" name="Picture 9" descr="How to optimize your Jupyter Notebook">
            <a:extLst>
              <a:ext uri="{FF2B5EF4-FFF2-40B4-BE49-F238E27FC236}">
                <a16:creationId xmlns:a16="http://schemas.microsoft.com/office/drawing/2014/main" id="{D3E482E0-5260-4C4C-A099-4B03A6E4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7" y="4931462"/>
            <a:ext cx="3260035" cy="183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C89E173C-8443-4A32-9B48-CACC6B1F8B1A}"/>
              </a:ext>
            </a:extLst>
          </p:cNvPr>
          <p:cNvSpPr/>
          <p:nvPr/>
        </p:nvSpPr>
        <p:spPr>
          <a:xfrm>
            <a:off x="4059487" y="5606031"/>
            <a:ext cx="978408" cy="484632"/>
          </a:xfrm>
          <a:prstGeom prst="rightArrow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dirty="0" err="1">
              <a:solidFill>
                <a:schemeClr val="tx1"/>
              </a:solidFill>
            </a:endParaRPr>
          </a:p>
        </p:txBody>
      </p:sp>
      <p:sp>
        <p:nvSpPr>
          <p:cNvPr id="13" name="Retângulo 916">
            <a:extLst>
              <a:ext uri="{FF2B5EF4-FFF2-40B4-BE49-F238E27FC236}">
                <a16:creationId xmlns:a16="http://schemas.microsoft.com/office/drawing/2014/main" id="{07C0C2BC-C72E-4C65-A3E4-ADEE993A9937}"/>
              </a:ext>
            </a:extLst>
          </p:cNvPr>
          <p:cNvSpPr/>
          <p:nvPr/>
        </p:nvSpPr>
        <p:spPr>
          <a:xfrm>
            <a:off x="5295186" y="5248182"/>
            <a:ext cx="6681657" cy="1200329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>
                <a:solidFill>
                  <a:srgbClr val="000000"/>
                </a:solidFill>
                <a:latin typeface="Arial"/>
              </a:rPr>
              <a:t>Muito utilizada entre os Cientistas de Dados, nesta ferramenta é possível programar em Python e utilizar diversas bibliotecas disponíveis, com grande facilidade para realizar a visualização dos dados e resultados dos modelos.</a:t>
            </a:r>
            <a:endParaRPr lang="pt-B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499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40595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4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C5B4FE-9CE6-4EBC-A34E-0FB655D1E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209" y="4444951"/>
            <a:ext cx="4334068" cy="2369939"/>
          </a:xfrm>
          <a:prstGeom prst="rect">
            <a:avLst/>
          </a:prstGeom>
        </p:spPr>
      </p:pic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Extração dos Dados via Selenium e </a:t>
            </a:r>
            <a:r>
              <a:rPr lang="pt-BR" sz="2400" dirty="0" err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Beaultiful</a:t>
            </a:r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 Soup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2039912-915C-444B-A3D5-C1A4EC73D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48" y="1192697"/>
            <a:ext cx="6493004" cy="3265430"/>
          </a:xfrm>
          <a:prstGeom prst="rect">
            <a:avLst/>
          </a:prstGeom>
        </p:spPr>
      </p:pic>
      <p:sp>
        <p:nvSpPr>
          <p:cNvPr id="9" name="Retângulo 916">
            <a:extLst>
              <a:ext uri="{FF2B5EF4-FFF2-40B4-BE49-F238E27FC236}">
                <a16:creationId xmlns:a16="http://schemas.microsoft.com/office/drawing/2014/main" id="{4E362448-D024-4685-ABC3-3576F0A0BE01}"/>
              </a:ext>
            </a:extLst>
          </p:cNvPr>
          <p:cNvSpPr/>
          <p:nvPr/>
        </p:nvSpPr>
        <p:spPr>
          <a:xfrm>
            <a:off x="6508052" y="1179369"/>
            <a:ext cx="5509874" cy="3323987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Arial"/>
              </a:rPr>
              <a:t>O site do </a:t>
            </a:r>
            <a:r>
              <a:rPr lang="pt-BR" sz="1600" b="1" dirty="0">
                <a:solidFill>
                  <a:srgbClr val="000000"/>
                </a:solidFill>
                <a:latin typeface="Arial"/>
              </a:rPr>
              <a:t>DataSUS</a:t>
            </a:r>
            <a:r>
              <a:rPr lang="pt-BR" sz="1600" dirty="0">
                <a:solidFill>
                  <a:srgbClr val="000000"/>
                </a:solidFill>
                <a:latin typeface="Arial"/>
              </a:rPr>
              <a:t> fornece a qualquer cidadão os dados relacionados a Tuberculose no Brasil, através </a:t>
            </a:r>
            <a:r>
              <a:rPr lang="pt-BR" sz="1600" dirty="0">
                <a:solidFill>
                  <a:srgbClr val="000000"/>
                </a:solidFill>
              </a:rPr>
              <a:t>do endereço: </a:t>
            </a:r>
            <a:r>
              <a:rPr lang="pt-BR" sz="1600" dirty="0">
                <a:solidFill>
                  <a:srgbClr val="000000"/>
                </a:solidFill>
                <a:hlinkClick r:id="rId11"/>
              </a:rPr>
              <a:t>http://tabnet.datasus.gov.br/cgi/tabcgi.exe?sinannet/cnv/tubercbr.def</a:t>
            </a:r>
            <a:endParaRPr lang="pt-BR" sz="1600" dirty="0">
              <a:solidFill>
                <a:srgbClr val="000000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pt-BR" dirty="0">
              <a:solidFill>
                <a:srgbClr val="000000"/>
              </a:solidFill>
              <a:latin typeface="Arial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Arial"/>
              </a:rPr>
              <a:t>Porém, extrair dados históricos e atualizar constantemente exige um esforço manual e tempo gasto. Por isso utilizar ferramentas de extração de dados (web scraping) facilitam a vida do Cientista de Dados para que ele possa automatizar este processo e ganhar tempo na manipulação e processamento dos dados.</a:t>
            </a:r>
          </a:p>
        </p:txBody>
      </p:sp>
      <p:sp>
        <p:nvSpPr>
          <p:cNvPr id="12" name="Retângulo 916">
            <a:extLst>
              <a:ext uri="{FF2B5EF4-FFF2-40B4-BE49-F238E27FC236}">
                <a16:creationId xmlns:a16="http://schemas.microsoft.com/office/drawing/2014/main" id="{20691512-F441-49EB-A95D-D8BB66EDD7CC}"/>
              </a:ext>
            </a:extLst>
          </p:cNvPr>
          <p:cNvSpPr/>
          <p:nvPr/>
        </p:nvSpPr>
        <p:spPr>
          <a:xfrm>
            <a:off x="20535" y="4532021"/>
            <a:ext cx="7122513" cy="2308324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Arial"/>
              </a:rPr>
              <a:t>Para realizar a extração dos dados no site do DataSUS, foram aplicados os seguintes filtros:</a:t>
            </a:r>
          </a:p>
          <a:p>
            <a:pPr lvl="0" algn="just">
              <a:defRPr/>
            </a:pPr>
            <a:endParaRPr lang="pt-BR" sz="1600" dirty="0">
              <a:solidFill>
                <a:srgbClr val="000000"/>
              </a:solidFill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Arial"/>
              </a:rPr>
              <a:t>Dados por UF nas linhas;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Arial"/>
              </a:rPr>
              <a:t>Dados por Ano nas colunas (de 2001 à 2019);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Arial"/>
              </a:rPr>
              <a:t>Cada iteração da extração é selecionado um mês (12 iterações no total);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pt-BR" sz="1600" dirty="0">
                <a:solidFill>
                  <a:srgbClr val="000000"/>
                </a:solidFill>
                <a:latin typeface="Arial"/>
              </a:rPr>
              <a:t>Em “Tipo de Entrada” selecionado apenas: Caso Novo, Pós Óbito e Não Sabe.</a:t>
            </a:r>
          </a:p>
        </p:txBody>
      </p:sp>
    </p:spTree>
    <p:extLst>
      <p:ext uri="{BB962C8B-B14F-4D97-AF65-F5344CB8AC3E}">
        <p14:creationId xmlns:p14="http://schemas.microsoft.com/office/powerpoint/2010/main" val="2926228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BC133E3-02B5-450F-B578-470BD601B7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808545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Slide do think-cell" r:id="rId6" imgW="421" imgH="423" progId="TCLayout.ActiveDocument.1">
                  <p:embed/>
                </p:oleObj>
              </mc:Choice>
              <mc:Fallback>
                <p:oleObj name="Slide do think-cell" r:id="rId6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robo_datasus2">
            <a:hlinkClick r:id="" action="ppaction://media"/>
            <a:extLst>
              <a:ext uri="{FF2B5EF4-FFF2-40B4-BE49-F238E27FC236}">
                <a16:creationId xmlns:a16="http://schemas.microsoft.com/office/drawing/2014/main" id="{2528A7D7-9209-4DEA-8994-F74C3E2207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9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9897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Manipulação e pré-processamento dos dados utilizando Pandas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pic>
        <p:nvPicPr>
          <p:cNvPr id="26630" name="Picture 6" descr="Pandas DataFrame (Python): 10 useful tricks | by Maurizio Sluijmers | Level  Up Coding">
            <a:extLst>
              <a:ext uri="{FF2B5EF4-FFF2-40B4-BE49-F238E27FC236}">
                <a16:creationId xmlns:a16="http://schemas.microsoft.com/office/drawing/2014/main" id="{B6FFBBC0-51CF-4DE1-A353-EE038245A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0" y="1544087"/>
            <a:ext cx="4581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916">
            <a:extLst>
              <a:ext uri="{FF2B5EF4-FFF2-40B4-BE49-F238E27FC236}">
                <a16:creationId xmlns:a16="http://schemas.microsoft.com/office/drawing/2014/main" id="{9DCC1A36-CC0E-4DB7-B40C-F927D0ED12FA}"/>
              </a:ext>
            </a:extLst>
          </p:cNvPr>
          <p:cNvSpPr/>
          <p:nvPr/>
        </p:nvSpPr>
        <p:spPr>
          <a:xfrm>
            <a:off x="6133964" y="1269684"/>
            <a:ext cx="5777876" cy="2585323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O Pandas é, sem dúvida a biblioteca mais importante e </a:t>
            </a:r>
            <a:r>
              <a:rPr lang="pt-BR" b="1" dirty="0">
                <a:solidFill>
                  <a:srgbClr val="000000"/>
                </a:solidFill>
                <a:latin typeface="Arial"/>
              </a:rPr>
              <a:t>mais utilizada neste projeto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. Ele permite manipular os dados utilizando diversas funções para realizar o </a:t>
            </a:r>
            <a:r>
              <a:rPr lang="pt-BR" b="1" dirty="0">
                <a:solidFill>
                  <a:srgbClr val="000000"/>
                </a:solidFill>
                <a:latin typeface="Arial"/>
              </a:rPr>
              <a:t>pré-processamento dos dados e prepara-los para rodar no modelo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. Após a geração do modelo os dados também são armazenados num dataframe do Pandas e no final é através desta aplicação que conseguimos exportar a informação gerada.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1EBDD02F-55E3-4FB6-BE74-EE4593620030}"/>
              </a:ext>
            </a:extLst>
          </p:cNvPr>
          <p:cNvSpPr/>
          <p:nvPr/>
        </p:nvSpPr>
        <p:spPr>
          <a:xfrm>
            <a:off x="5079630" y="2320029"/>
            <a:ext cx="978408" cy="484632"/>
          </a:xfrm>
          <a:prstGeom prst="rightArrow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dirty="0" err="1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331E8D-681A-430D-A919-A2628DD360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340" y="4493948"/>
            <a:ext cx="4159345" cy="2014124"/>
          </a:xfrm>
          <a:prstGeom prst="rect">
            <a:avLst/>
          </a:prstGeom>
        </p:spPr>
      </p:pic>
      <p:pic>
        <p:nvPicPr>
          <p:cNvPr id="26632" name="Picture 8" descr="PANDAS LOAD DATA - PROGRAMMING REVIEW">
            <a:extLst>
              <a:ext uri="{FF2B5EF4-FFF2-40B4-BE49-F238E27FC236}">
                <a16:creationId xmlns:a16="http://schemas.microsoft.com/office/drawing/2014/main" id="{A2A7E5D1-A256-44B4-8280-735629A5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068" y="3947414"/>
            <a:ext cx="37242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F934AD-D56A-4F9C-8943-D8B73F717A01}"/>
              </a:ext>
            </a:extLst>
          </p:cNvPr>
          <p:cNvSpPr txBox="1"/>
          <p:nvPr/>
        </p:nvSpPr>
        <p:spPr>
          <a:xfrm>
            <a:off x="152293" y="3829670"/>
            <a:ext cx="577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Dataframe com os casos de Tuberculose no Brasil por UF, utilizando um dataframe do Pandas:</a:t>
            </a:r>
            <a:endParaRPr kumimoji="0" lang="pt-BR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53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3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Machine Learning utilizando o Facebook Prophet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pic>
        <p:nvPicPr>
          <p:cNvPr id="27655" name="Picture 7" descr="Intro to Facebook Prophet. Walk-thru Example &amp; Repo — Everything… | by  Winston Robson | Future Vision | Medium">
            <a:extLst>
              <a:ext uri="{FF2B5EF4-FFF2-40B4-BE49-F238E27FC236}">
                <a16:creationId xmlns:a16="http://schemas.microsoft.com/office/drawing/2014/main" id="{7F2F875C-DABC-4744-B929-EC97C44BE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2" y="1386068"/>
            <a:ext cx="4651514" cy="139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916">
            <a:extLst>
              <a:ext uri="{FF2B5EF4-FFF2-40B4-BE49-F238E27FC236}">
                <a16:creationId xmlns:a16="http://schemas.microsoft.com/office/drawing/2014/main" id="{D943A49E-66C0-47EF-B58C-6F36FDA51EC4}"/>
              </a:ext>
            </a:extLst>
          </p:cNvPr>
          <p:cNvSpPr/>
          <p:nvPr/>
        </p:nvSpPr>
        <p:spPr>
          <a:xfrm>
            <a:off x="5406177" y="1185857"/>
            <a:ext cx="6770775" cy="3093154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sz="1500" dirty="0">
                <a:solidFill>
                  <a:srgbClr val="000000"/>
                </a:solidFill>
                <a:latin typeface="Arial"/>
              </a:rPr>
              <a:t>O Prophet é uma ferramenta criada pelo 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Facebook</a:t>
            </a:r>
            <a:r>
              <a:rPr lang="pt-BR" sz="1500" dirty="0">
                <a:solidFill>
                  <a:srgbClr val="000000"/>
                </a:solidFill>
                <a:latin typeface="Arial"/>
              </a:rPr>
              <a:t>, com o objetivo de 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“tornar mais fácil para especialistas e não especialistas fazer previsões de alta qualidade que atendam à demanda”.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pt-BR" sz="1500" dirty="0">
              <a:solidFill>
                <a:srgbClr val="000000"/>
              </a:solidFill>
              <a:latin typeface="Arial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sz="1500" dirty="0">
                <a:solidFill>
                  <a:srgbClr val="000000"/>
                </a:solidFill>
                <a:latin typeface="Arial"/>
              </a:rPr>
              <a:t>O objetivo desta ferramenta é gerar previsões a partir de 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séries temporais</a:t>
            </a:r>
            <a:r>
              <a:rPr lang="pt-BR" sz="1500" dirty="0">
                <a:solidFill>
                  <a:srgbClr val="000000"/>
                </a:solidFill>
                <a:latin typeface="Arial"/>
              </a:rPr>
              <a:t>, considerando fatores de 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sazonalidade e tendência</a:t>
            </a:r>
            <a:r>
              <a:rPr lang="pt-BR" sz="1500" dirty="0">
                <a:solidFill>
                  <a:srgbClr val="000000"/>
                </a:solidFill>
                <a:latin typeface="Arial"/>
              </a:rPr>
              <a:t>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pt-BR" sz="1500" dirty="0">
              <a:solidFill>
                <a:srgbClr val="000000"/>
              </a:solidFill>
              <a:latin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sz="1500" dirty="0">
                <a:solidFill>
                  <a:srgbClr val="000000"/>
                </a:solidFill>
                <a:latin typeface="Arial"/>
              </a:rPr>
              <a:t>É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 um modelo de regressão aditivo </a:t>
            </a:r>
            <a:r>
              <a:rPr lang="pt-BR" sz="1500" dirty="0">
                <a:solidFill>
                  <a:srgbClr val="000000"/>
                </a:solidFill>
                <a:latin typeface="Arial"/>
              </a:rPr>
              <a:t>com quatro principais componentes: Uma 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tendência linear ou logística </a:t>
            </a:r>
            <a:r>
              <a:rPr lang="pt-BR" sz="1500" dirty="0">
                <a:solidFill>
                  <a:srgbClr val="000000"/>
                </a:solidFill>
                <a:latin typeface="Arial"/>
              </a:rPr>
              <a:t>por partes das curvas de crescimento, onde ele é capaz de detectar automaticamente mudanças de tendência, um 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componente sazonal anual modelado usando a série de Fourier</a:t>
            </a:r>
            <a:r>
              <a:rPr lang="pt-BR" sz="1500" dirty="0">
                <a:solidFill>
                  <a:srgbClr val="000000"/>
                </a:solidFill>
                <a:latin typeface="Arial"/>
              </a:rPr>
              <a:t>, um 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componente sazonal semanal</a:t>
            </a:r>
            <a:r>
              <a:rPr lang="pt-BR" sz="1500" dirty="0">
                <a:solidFill>
                  <a:srgbClr val="000000"/>
                </a:solidFill>
                <a:latin typeface="Arial"/>
              </a:rPr>
              <a:t> usando variáveis fictícias e uma lista de</a:t>
            </a:r>
            <a:r>
              <a:rPr lang="pt-BR" sz="1500" b="1" dirty="0">
                <a:solidFill>
                  <a:srgbClr val="000000"/>
                </a:solidFill>
                <a:latin typeface="Arial"/>
              </a:rPr>
              <a:t> feriados </a:t>
            </a:r>
            <a:r>
              <a:rPr lang="pt-BR" sz="1500" dirty="0">
                <a:solidFill>
                  <a:srgbClr val="000000"/>
                </a:solidFill>
                <a:latin typeface="Arial"/>
              </a:rPr>
              <a:t>fornecida pelo usuário.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139992-4CE7-464F-B374-8DDC9F829B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47" y="3261918"/>
            <a:ext cx="5179257" cy="35519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4E162F-53C9-4148-95F4-6C0824645FC8}"/>
              </a:ext>
            </a:extLst>
          </p:cNvPr>
          <p:cNvSpPr txBox="1"/>
          <p:nvPr/>
        </p:nvSpPr>
        <p:spPr>
          <a:xfrm>
            <a:off x="37581" y="2938753"/>
            <a:ext cx="54277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Curva de Tendência e Sazonalidade gerada pelo Prophet:</a:t>
            </a: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242E14-1F3F-4E3E-8F47-5DEF7E0564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9984" y="4731961"/>
            <a:ext cx="6146242" cy="206186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91B5484-CD4C-45EB-838D-769C34D06D7E}"/>
              </a:ext>
            </a:extLst>
          </p:cNvPr>
          <p:cNvSpPr txBox="1"/>
          <p:nvPr/>
        </p:nvSpPr>
        <p:spPr>
          <a:xfrm>
            <a:off x="5465362" y="4406978"/>
            <a:ext cx="6770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000000"/>
                </a:solidFill>
                <a:latin typeface="Arial"/>
              </a:rPr>
              <a:t>Gráfico com previsões vs dados reais e changepoints na tendência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2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Visualização dos Dados via Matplotlib e Seaborn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pic>
        <p:nvPicPr>
          <p:cNvPr id="28685" name="Picture 13" descr="Plotting with Matplotlib - Janmeppe.com">
            <a:extLst>
              <a:ext uri="{FF2B5EF4-FFF2-40B4-BE49-F238E27FC236}">
                <a16:creationId xmlns:a16="http://schemas.microsoft.com/office/drawing/2014/main" id="{E902BA70-09D1-49F3-B618-202ED293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7" y="1314161"/>
            <a:ext cx="4456664" cy="21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7" name="Picture 15" descr="Biblioteca Seaborn com o matplotlib – Vooo – Insights">
            <a:extLst>
              <a:ext uri="{FF2B5EF4-FFF2-40B4-BE49-F238E27FC236}">
                <a16:creationId xmlns:a16="http://schemas.microsoft.com/office/drawing/2014/main" id="{E4C64AD6-EFF9-48F9-BC09-A3569A0F3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451" y="1358411"/>
            <a:ext cx="1769164" cy="176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9" name="Picture 17">
            <a:extLst>
              <a:ext uri="{FF2B5EF4-FFF2-40B4-BE49-F238E27FC236}">
                <a16:creationId xmlns:a16="http://schemas.microsoft.com/office/drawing/2014/main" id="{5A125AB2-111D-4D08-8A52-0C8C9DEE6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8" y="3171824"/>
            <a:ext cx="112014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74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2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Interação com os resultados via PowerBI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BD49D98-25FD-454D-AED1-5392E3AD5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1097" y="1993735"/>
            <a:ext cx="8057322" cy="4516050"/>
          </a:xfrm>
          <a:prstGeom prst="rect">
            <a:avLst/>
          </a:prstGeom>
        </p:spPr>
      </p:pic>
      <p:pic>
        <p:nvPicPr>
          <p:cNvPr id="11" name="Picture 25" descr="PowerBI-Logo | Vithor Silva">
            <a:extLst>
              <a:ext uri="{FF2B5EF4-FFF2-40B4-BE49-F238E27FC236}">
                <a16:creationId xmlns:a16="http://schemas.microsoft.com/office/drawing/2014/main" id="{76104B55-C30E-44C2-AC72-2D6C8594F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0" y="3429000"/>
            <a:ext cx="1507667" cy="15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699102DD-624D-44C6-8C43-BF6722530E2D}"/>
              </a:ext>
            </a:extLst>
          </p:cNvPr>
          <p:cNvSpPr/>
          <p:nvPr/>
        </p:nvSpPr>
        <p:spPr>
          <a:xfrm>
            <a:off x="2244633" y="3940517"/>
            <a:ext cx="978408" cy="484632"/>
          </a:xfrm>
          <a:prstGeom prst="rightArrow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3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14392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3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Resultados e Conclusões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sp>
        <p:nvSpPr>
          <p:cNvPr id="8" name="Retângulo 916">
            <a:extLst>
              <a:ext uri="{FF2B5EF4-FFF2-40B4-BE49-F238E27FC236}">
                <a16:creationId xmlns:a16="http://schemas.microsoft.com/office/drawing/2014/main" id="{B36F4FD0-95A8-4DAB-8511-4DE96A9A4D94}"/>
              </a:ext>
            </a:extLst>
          </p:cNvPr>
          <p:cNvSpPr/>
          <p:nvPr/>
        </p:nvSpPr>
        <p:spPr>
          <a:xfrm>
            <a:off x="15047" y="1892120"/>
            <a:ext cx="7478224" cy="3693319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O projeto passou por todas as etapas de uma análise de Ciência de Dados, que vai desde a extração, a mineração dos dados, o pré-processamento, o modelo de predição e visualização dos resultados para a geração de insights por parte do usuário final, para que ele possa tomar as melhores decisões, neste caso, com relação a medidas de prevenção e gestão da Tuberculose no Brasil.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endParaRPr lang="pt-BR" dirty="0">
              <a:solidFill>
                <a:srgbClr val="000000"/>
              </a:solidFill>
              <a:latin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000000"/>
                </a:solidFill>
              </a:rPr>
              <a:t>O modelo de previsão teve um erro de </a:t>
            </a:r>
            <a:r>
              <a:rPr lang="pt-BR" b="1" dirty="0">
                <a:solidFill>
                  <a:srgbClr val="000000"/>
                </a:solidFill>
              </a:rPr>
              <a:t>1,42% em 2019 </a:t>
            </a:r>
            <a:r>
              <a:rPr lang="pt-BR" dirty="0">
                <a:solidFill>
                  <a:srgbClr val="000000"/>
                </a:solidFill>
              </a:rPr>
              <a:t>e um erro médio absoluto (MAPE) de 10,65%. Alguns Estados tem uma provável subnotificação que impacta nos resultados locais, mas no geral o modelo foi muito bem nas previsões, identificando uma tendência de alta no número de casos nos próximos anos¹.  </a:t>
            </a:r>
            <a:r>
              <a:rPr lang="pt-BR" b="1" dirty="0">
                <a:solidFill>
                  <a:srgbClr val="000000"/>
                </a:solidFill>
              </a:rPr>
              <a:t>RJ e SP tiveram resultados muito positivos, com erro abaixo de 1%.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FB3798-AEAD-4658-B4F3-E9F8081D0731}"/>
              </a:ext>
            </a:extLst>
          </p:cNvPr>
          <p:cNvSpPr txBox="1"/>
          <p:nvPr/>
        </p:nvSpPr>
        <p:spPr>
          <a:xfrm>
            <a:off x="15047" y="6550084"/>
            <a:ext cx="1196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¹O número de casos pode ser impactado pela pandemia do COVID-19, em 2020. Este efeito não foi considerado no projeto.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331E27D-E0FB-461C-BFE4-CACE6BEE5D45}"/>
              </a:ext>
            </a:extLst>
          </p:cNvPr>
          <p:cNvSpPr/>
          <p:nvPr/>
        </p:nvSpPr>
        <p:spPr>
          <a:xfrm>
            <a:off x="7087290" y="6480313"/>
            <a:ext cx="4627632" cy="23824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dirty="0" err="1">
              <a:solidFill>
                <a:schemeClr val="tx1"/>
              </a:solidFill>
            </a:endParaRPr>
          </a:p>
        </p:txBody>
      </p:sp>
      <p:pic>
        <p:nvPicPr>
          <p:cNvPr id="31771" name="Picture 27" descr="Is Data Science A Future?? Or A Threat? — Steemit">
            <a:extLst>
              <a:ext uri="{FF2B5EF4-FFF2-40B4-BE49-F238E27FC236}">
                <a16:creationId xmlns:a16="http://schemas.microsoft.com/office/drawing/2014/main" id="{45BAAA76-0D31-40B5-828B-AE6D38B94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76" y="2699171"/>
            <a:ext cx="4162696" cy="233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79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Resultados e Conclusões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sp>
        <p:nvSpPr>
          <p:cNvPr id="12" name="Retângulo 916">
            <a:extLst>
              <a:ext uri="{FF2B5EF4-FFF2-40B4-BE49-F238E27FC236}">
                <a16:creationId xmlns:a16="http://schemas.microsoft.com/office/drawing/2014/main" id="{FF3F0E6A-A8E3-40AC-A884-5581F40DCC28}"/>
              </a:ext>
            </a:extLst>
          </p:cNvPr>
          <p:cNvSpPr/>
          <p:nvPr/>
        </p:nvSpPr>
        <p:spPr>
          <a:xfrm>
            <a:off x="67163" y="1404182"/>
            <a:ext cx="6080953" cy="2585323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Ao longo do desenvolvimento deste projeto e após 10 meses estagiando na área, em Setembro/20 tive a </a:t>
            </a:r>
            <a:r>
              <a:rPr lang="pt-BR" b="1" dirty="0">
                <a:solidFill>
                  <a:srgbClr val="000000"/>
                </a:solidFill>
                <a:latin typeface="Arial"/>
              </a:rPr>
              <a:t>oportunidade de me tornar Cientista de Dados na empresa Ipiranga 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e aplicar no dia a dia todo o conhecimento adquirido no projeto e nos 5 anos do curso de </a:t>
            </a:r>
            <a:r>
              <a:rPr lang="pt-BR" b="1" dirty="0">
                <a:solidFill>
                  <a:srgbClr val="000000"/>
                </a:solidFill>
                <a:latin typeface="Arial"/>
              </a:rPr>
              <a:t>Ciência da Computação pela Unicarioca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. Por isso, gostaria de fechar </a:t>
            </a:r>
            <a:r>
              <a:rPr lang="pt-BR" b="1" dirty="0">
                <a:solidFill>
                  <a:srgbClr val="000000"/>
                </a:solidFill>
                <a:latin typeface="Arial"/>
              </a:rPr>
              <a:t>agradecendo todos os professores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 que me passaram bastante conhecimento em todos esses anos.</a:t>
            </a:r>
          </a:p>
        </p:txBody>
      </p:sp>
      <p:pic>
        <p:nvPicPr>
          <p:cNvPr id="31756" name="Picture 12" descr="Pin de Maria S em Respostas | Posto ipiranga, Bom dia com animais, Humor  engraçado">
            <a:extLst>
              <a:ext uri="{FF2B5EF4-FFF2-40B4-BE49-F238E27FC236}">
                <a16:creationId xmlns:a16="http://schemas.microsoft.com/office/drawing/2014/main" id="{97128380-147B-429A-BAAA-EF6E1C1E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290" y="2200590"/>
            <a:ext cx="451485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25100D85-F873-4634-B61F-A7C461CB061E}"/>
              </a:ext>
            </a:extLst>
          </p:cNvPr>
          <p:cNvSpPr/>
          <p:nvPr/>
        </p:nvSpPr>
        <p:spPr>
          <a:xfrm>
            <a:off x="6260898" y="1456434"/>
            <a:ext cx="2482850" cy="872871"/>
          </a:xfrm>
          <a:prstGeom prst="wedgeEllipseCallout">
            <a:avLst>
              <a:gd name="adj1" fmla="val 37879"/>
              <a:gd name="adj2" fmla="val 109565"/>
            </a:avLst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Amigo, onde posso aprender mais sobre Ciência de Dados?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331E27D-E0FB-461C-BFE4-CACE6BEE5D45}"/>
              </a:ext>
            </a:extLst>
          </p:cNvPr>
          <p:cNvSpPr/>
          <p:nvPr/>
        </p:nvSpPr>
        <p:spPr>
          <a:xfrm>
            <a:off x="7087290" y="6480313"/>
            <a:ext cx="4627632" cy="23824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dirty="0" err="1">
              <a:solidFill>
                <a:schemeClr val="tx1"/>
              </a:solidFill>
            </a:endParaRPr>
          </a:p>
        </p:txBody>
      </p:sp>
      <p:pic>
        <p:nvPicPr>
          <p:cNvPr id="38917" name="Picture 5" descr="If You Can Dream It You Can Do It Disney Wall Decal | WhimsiDecals">
            <a:extLst>
              <a:ext uri="{FF2B5EF4-FFF2-40B4-BE49-F238E27FC236}">
                <a16:creationId xmlns:a16="http://schemas.microsoft.com/office/drawing/2014/main" id="{7DE27237-CB19-45E6-BC26-0F6025E3D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4215090"/>
            <a:ext cx="4363967" cy="23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3799AA6-AA4B-4167-A65F-FE7C675FFC3D}"/>
              </a:ext>
            </a:extLst>
          </p:cNvPr>
          <p:cNvSpPr/>
          <p:nvPr/>
        </p:nvSpPr>
        <p:spPr>
          <a:xfrm>
            <a:off x="7087290" y="5083947"/>
            <a:ext cx="4627632" cy="33619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pt-BR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70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0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948427" y="3034748"/>
            <a:ext cx="10295145" cy="394252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b="1" dirty="0"/>
              <a:t>MACHINE LEARNING: MODELO DE PREDIÇÃO DE NOVOS CASOS DE TUBERCULOSE NO BRASIL</a:t>
            </a:r>
            <a:endParaRPr lang="pt-BR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D3EDC944-F1B3-44F5-8137-3AB14DE34E81}"/>
              </a:ext>
            </a:extLst>
          </p:cNvPr>
          <p:cNvSpPr txBox="1">
            <a:spLocks/>
          </p:cNvSpPr>
          <p:nvPr/>
        </p:nvSpPr>
        <p:spPr>
          <a:xfrm>
            <a:off x="948426" y="5252905"/>
            <a:ext cx="10295145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pt-BR" dirty="0"/>
              <a:t>Graduando: Pedro Igor Grilo de Oliveira Carvalho</a:t>
            </a:r>
          </a:p>
          <a:p>
            <a:pPr algn="ctr"/>
            <a:r>
              <a:rPr lang="pt-BR" dirty="0"/>
              <a:t>Orientador: Prof. Alberto Tavares da Silva </a:t>
            </a:r>
          </a:p>
          <a:p>
            <a:pPr algn="ctr"/>
            <a:r>
              <a:rPr lang="pt-BR" dirty="0"/>
              <a:t>Ano 2020</a:t>
            </a:r>
          </a:p>
        </p:txBody>
      </p:sp>
    </p:spTree>
    <p:extLst>
      <p:ext uri="{BB962C8B-B14F-4D97-AF65-F5344CB8AC3E}">
        <p14:creationId xmlns:p14="http://schemas.microsoft.com/office/powerpoint/2010/main" val="735473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73171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4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2570" name="Picture 42" descr="Afinal, como se desenvolve um projeto de Data Science? | by Pollyanna  Gonçalves | TechBlogHotmart | Medium">
            <a:extLst>
              <a:ext uri="{FF2B5EF4-FFF2-40B4-BE49-F238E27FC236}">
                <a16:creationId xmlns:a16="http://schemas.microsoft.com/office/drawing/2014/main" id="{5A612F46-E696-41D5-B0B0-C505E31C6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435" y="3486862"/>
            <a:ext cx="3253200" cy="32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kern="12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Introdução</a:t>
            </a:r>
            <a:endParaRPr lang="pt-BR" sz="2400" kern="0" dirty="0"/>
          </a:p>
        </p:txBody>
      </p:sp>
      <p:sp>
        <p:nvSpPr>
          <p:cNvPr id="171" name="CaixaDeTexto 170">
            <a:extLst>
              <a:ext uri="{FF2B5EF4-FFF2-40B4-BE49-F238E27FC236}">
                <a16:creationId xmlns:a16="http://schemas.microsoft.com/office/drawing/2014/main" id="{B9F0B9E5-E518-4A9E-BAFB-DA19BA0A48D2}"/>
              </a:ext>
            </a:extLst>
          </p:cNvPr>
          <p:cNvSpPr txBox="1"/>
          <p:nvPr/>
        </p:nvSpPr>
        <p:spPr>
          <a:xfrm>
            <a:off x="112537" y="1248886"/>
            <a:ext cx="1196692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>
                <a:solidFill>
                  <a:srgbClr val="000000"/>
                </a:solidFill>
                <a:latin typeface="Arial"/>
              </a:rPr>
              <a:t>Objetivo do Projeto: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Utilizar ferramentas de Machine Learning e Ciência de Dados para prever o número de novos casos de Tuberculose nos Estados do Brasil nos próximos anos, auxiliando na tomada de decisão e na adoção de medidas preventivas na gestão de saúde pública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dirty="0">
              <a:solidFill>
                <a:srgbClr val="000000"/>
              </a:solidFill>
              <a:latin typeface="Arial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O trabalho apresenta todas as fases de um projeto de Ciência de Dados, desde o entendimento do problema, a coleta dos dados, tratamento, visualização e exploração, modelo de Machine Learning e uma entrega visual e interativa para o usuário.</a:t>
            </a:r>
            <a:endParaRPr kumimoji="0" lang="pt-BR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67704FD-60EB-4F3D-939D-F8829DC31998}"/>
              </a:ext>
            </a:extLst>
          </p:cNvPr>
          <p:cNvSpPr txBox="1"/>
          <p:nvPr/>
        </p:nvSpPr>
        <p:spPr>
          <a:xfrm>
            <a:off x="112536" y="4003696"/>
            <a:ext cx="713640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900" b="1" dirty="0">
                <a:solidFill>
                  <a:srgbClr val="000000"/>
                </a:solidFill>
                <a:latin typeface="Arial"/>
              </a:rPr>
              <a:t>Estrutura do Trabalho: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</a:rPr>
              <a:t>Capítulo 1 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– Introdução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</a:rPr>
              <a:t>Capítulo 2 – 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Conceitos de Data Science e Machine Learning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</a:rPr>
              <a:t>Capítulo 3 – 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Ferramentas Aplicadas ao Data Science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</a:rPr>
              <a:t>Capítulo 4 – 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Estudo de Caso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b="1" dirty="0">
                <a:solidFill>
                  <a:srgbClr val="000000"/>
                </a:solidFill>
                <a:latin typeface="Arial"/>
              </a:rPr>
              <a:t>Capítulo 5 - </a:t>
            </a:r>
            <a:r>
              <a:rPr lang="pt-BR" dirty="0">
                <a:solidFill>
                  <a:srgbClr val="000000"/>
                </a:solidFill>
                <a:latin typeface="Arial"/>
              </a:rPr>
              <a:t>Conclusão</a:t>
            </a:r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2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A Tuberculose e Ferramentas de Inteligência Artificial na Saúde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pic>
        <p:nvPicPr>
          <p:cNvPr id="23557" name="Picture 5" descr="No dia de Combate á Tuberculose, Pneumologista da SCMI fala sobre sintomas  e tratamento – Santa Casa de Misericórdia de Itabuna">
            <a:extLst>
              <a:ext uri="{FF2B5EF4-FFF2-40B4-BE49-F238E27FC236}">
                <a16:creationId xmlns:a16="http://schemas.microsoft.com/office/drawing/2014/main" id="{D1DB2C81-83B9-4BF0-BE76-F48683E0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72" y="1252393"/>
            <a:ext cx="4680682" cy="272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916">
            <a:extLst>
              <a:ext uri="{FF2B5EF4-FFF2-40B4-BE49-F238E27FC236}">
                <a16:creationId xmlns:a16="http://schemas.microsoft.com/office/drawing/2014/main" id="{12550CA5-91ED-4B3A-9A62-10A2AEC0C192}"/>
              </a:ext>
            </a:extLst>
          </p:cNvPr>
          <p:cNvSpPr/>
          <p:nvPr/>
        </p:nvSpPr>
        <p:spPr>
          <a:xfrm>
            <a:off x="233601" y="1701783"/>
            <a:ext cx="5517842" cy="1200329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dirty="0"/>
              <a:t>A </a:t>
            </a:r>
            <a:r>
              <a:rPr lang="pt-BR" b="1" dirty="0"/>
              <a:t>Tuberculose</a:t>
            </a:r>
            <a:r>
              <a:rPr lang="pt-BR" dirty="0"/>
              <a:t> é uma doença presente em todo o mundo e muitas vezes contagiosa, estimasse que, aproximadamente, nove milhões de casos surgem todos os anos em todo o mundo.</a:t>
            </a:r>
          </a:p>
        </p:txBody>
      </p:sp>
      <p:sp>
        <p:nvSpPr>
          <p:cNvPr id="12" name="Retângulo 916">
            <a:extLst>
              <a:ext uri="{FF2B5EF4-FFF2-40B4-BE49-F238E27FC236}">
                <a16:creationId xmlns:a16="http://schemas.microsoft.com/office/drawing/2014/main" id="{D8FD13CA-F394-4B31-BDF5-3CA8F342F8FD}"/>
              </a:ext>
            </a:extLst>
          </p:cNvPr>
          <p:cNvSpPr/>
          <p:nvPr/>
        </p:nvSpPr>
        <p:spPr>
          <a:xfrm>
            <a:off x="5963478" y="4143299"/>
            <a:ext cx="5956715" cy="2585323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dirty="0"/>
              <a:t>Ferramentas de </a:t>
            </a:r>
            <a:r>
              <a:rPr lang="pt-BR" b="1" dirty="0"/>
              <a:t>Inteligência Artificial </a:t>
            </a:r>
            <a:r>
              <a:rPr lang="pt-BR" dirty="0"/>
              <a:t>já estão auxiliando médicos e pesquisadores em todo o mundo. Entender o avanço da doença, a concentração de novos casos, sintomas e comorbidades associadas é de extrema importância para que o governo possa se preparar e realizar campanhas de prevenção da doença, assim como realizar planejamento de alocação de recursos nos lugares certos.</a:t>
            </a:r>
            <a:endParaRPr lang="pt-BR" dirty="0">
              <a:solidFill>
                <a:srgbClr val="000000"/>
              </a:solidFill>
            </a:endParaRPr>
          </a:p>
        </p:txBody>
      </p:sp>
      <p:pic>
        <p:nvPicPr>
          <p:cNvPr id="23575" name="Picture 23" descr="Sistema de inteligência artificial reconhece a tosse do paciente c...">
            <a:extLst>
              <a:ext uri="{FF2B5EF4-FFF2-40B4-BE49-F238E27FC236}">
                <a16:creationId xmlns:a16="http://schemas.microsoft.com/office/drawing/2014/main" id="{6A1D5EC8-C755-42D6-A6E4-95825F9C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6" y="4143299"/>
            <a:ext cx="4412974" cy="237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7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5FA8A64-9273-4CC7-B5B0-1FE957C31B7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05015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1" name="Slide do think-cell" r:id="rId5" imgW="421" imgH="423" progId="TCLayout.ActiveDocument.1">
                  <p:embed/>
                </p:oleObj>
              </mc:Choice>
              <mc:Fallback>
                <p:oleObj name="Slide do think-cell" r:id="rId5" imgW="421" imgH="4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 hidden="1">
            <a:extLst>
              <a:ext uri="{FF2B5EF4-FFF2-40B4-BE49-F238E27FC236}">
                <a16:creationId xmlns:a16="http://schemas.microsoft.com/office/drawing/2014/main" id="{E2F28A80-4679-4007-97A3-53A12EA8056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pt-BR" sz="2400" dirty="0" err="1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B6E511-DD1C-4B8F-80E8-1C9AA1EB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dirty="0"/>
              <a:t>Ciência de Dados e Machine Learning</a:t>
            </a:r>
          </a:p>
        </p:txBody>
      </p:sp>
      <p:sp>
        <p:nvSpPr>
          <p:cNvPr id="7" name="Retângulo 916">
            <a:extLst>
              <a:ext uri="{FF2B5EF4-FFF2-40B4-BE49-F238E27FC236}">
                <a16:creationId xmlns:a16="http://schemas.microsoft.com/office/drawing/2014/main" id="{91DD9CED-F9D2-41A7-B6C5-CF45B99BF674}"/>
              </a:ext>
            </a:extLst>
          </p:cNvPr>
          <p:cNvSpPr/>
          <p:nvPr/>
        </p:nvSpPr>
        <p:spPr>
          <a:xfrm>
            <a:off x="2806991" y="1309895"/>
            <a:ext cx="6578018" cy="923330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pt-BR" b="1" dirty="0"/>
              <a:t>Ciência de Dados </a:t>
            </a:r>
            <a:r>
              <a:rPr lang="pt-BR" dirty="0"/>
              <a:t>é um campo </a:t>
            </a:r>
            <a:r>
              <a:rPr lang="pt-BR" b="1" dirty="0"/>
              <a:t>multidisciplinar</a:t>
            </a:r>
            <a:r>
              <a:rPr lang="pt-BR" dirty="0"/>
              <a:t> que envolve </a:t>
            </a:r>
            <a:r>
              <a:rPr lang="pt-BR" b="1" dirty="0"/>
              <a:t>ciência da computação</a:t>
            </a:r>
            <a:r>
              <a:rPr lang="pt-BR" dirty="0"/>
              <a:t>, </a:t>
            </a:r>
            <a:r>
              <a:rPr lang="pt-BR" b="1" dirty="0"/>
              <a:t>estatística</a:t>
            </a:r>
            <a:r>
              <a:rPr lang="pt-BR" dirty="0"/>
              <a:t> e conhecimento do </a:t>
            </a:r>
            <a:r>
              <a:rPr lang="pt-BR" b="1" dirty="0"/>
              <a:t>negócio</a:t>
            </a:r>
            <a:r>
              <a:rPr lang="pt-BR" dirty="0"/>
              <a:t>. </a:t>
            </a:r>
          </a:p>
        </p:txBody>
      </p:sp>
      <p:pic>
        <p:nvPicPr>
          <p:cNvPr id="37895" name="Picture 7" descr="Learn By Coding Examples for Beginners: Tabular Text &amp; Image Data Analytics  as well as Time Series Forecasting in Python &amp; R">
            <a:extLst>
              <a:ext uri="{FF2B5EF4-FFF2-40B4-BE49-F238E27FC236}">
                <a16:creationId xmlns:a16="http://schemas.microsoft.com/office/drawing/2014/main" id="{242E675D-28CA-4318-8C70-82634B5C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9" y="2541104"/>
            <a:ext cx="3868448" cy="36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7" name="Picture 9" descr="Machine learning: como aplicar em seu negócio - Insider">
            <a:extLst>
              <a:ext uri="{FF2B5EF4-FFF2-40B4-BE49-F238E27FC236}">
                <a16:creationId xmlns:a16="http://schemas.microsoft.com/office/drawing/2014/main" id="{A5E92A20-7B57-4831-B640-038F06A4E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48" y="2867853"/>
            <a:ext cx="64770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457CBB67-1787-4491-A81B-15AE97149227}"/>
              </a:ext>
            </a:extLst>
          </p:cNvPr>
          <p:cNvCxnSpPr>
            <a:cxnSpLocks/>
          </p:cNvCxnSpPr>
          <p:nvPr/>
        </p:nvCxnSpPr>
        <p:spPr>
          <a:xfrm>
            <a:off x="2637183" y="3273287"/>
            <a:ext cx="2835965" cy="1404730"/>
          </a:xfrm>
          <a:prstGeom prst="bentConnector3">
            <a:avLst>
              <a:gd name="adj1" fmla="val 70093"/>
            </a:avLst>
          </a:prstGeom>
          <a:ln>
            <a:solidFill>
              <a:srgbClr val="808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10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Diagramas de Atividades, de Casos de Uso e de Classes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8146DD1-6C36-4332-ACCE-321EE6597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357"/>
            <a:ext cx="4075947" cy="4430434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0212073A-9D92-4906-81BF-EEA1A33E8C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70" y="1917358"/>
            <a:ext cx="3841638" cy="4430434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EA6BE47E-71EA-4064-BDBF-5D0FCBE38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31" y="1917357"/>
            <a:ext cx="3738224" cy="4430434"/>
          </a:xfrm>
          <a:prstGeom prst="rect">
            <a:avLst/>
          </a:prstGeom>
        </p:spPr>
      </p:pic>
      <p:sp>
        <p:nvSpPr>
          <p:cNvPr id="13" name="Retângulo 916">
            <a:extLst>
              <a:ext uri="{FF2B5EF4-FFF2-40B4-BE49-F238E27FC236}">
                <a16:creationId xmlns:a16="http://schemas.microsoft.com/office/drawing/2014/main" id="{9B401E00-E2C5-4735-A218-0C4365150283}"/>
              </a:ext>
            </a:extLst>
          </p:cNvPr>
          <p:cNvSpPr/>
          <p:nvPr/>
        </p:nvSpPr>
        <p:spPr>
          <a:xfrm>
            <a:off x="518631" y="1309588"/>
            <a:ext cx="2767908" cy="369332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Diagrama de Atividades</a:t>
            </a:r>
          </a:p>
        </p:txBody>
      </p:sp>
      <p:sp>
        <p:nvSpPr>
          <p:cNvPr id="14" name="Retângulo 916">
            <a:extLst>
              <a:ext uri="{FF2B5EF4-FFF2-40B4-BE49-F238E27FC236}">
                <a16:creationId xmlns:a16="http://schemas.microsoft.com/office/drawing/2014/main" id="{CC79DD68-42C9-4700-B293-DB61665B42A7}"/>
              </a:ext>
            </a:extLst>
          </p:cNvPr>
          <p:cNvSpPr/>
          <p:nvPr/>
        </p:nvSpPr>
        <p:spPr>
          <a:xfrm>
            <a:off x="4606927" y="1309588"/>
            <a:ext cx="3119090" cy="369332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Diagrama de Casos de Uso</a:t>
            </a:r>
          </a:p>
        </p:txBody>
      </p:sp>
      <p:sp>
        <p:nvSpPr>
          <p:cNvPr id="15" name="Retângulo 916">
            <a:extLst>
              <a:ext uri="{FF2B5EF4-FFF2-40B4-BE49-F238E27FC236}">
                <a16:creationId xmlns:a16="http://schemas.microsoft.com/office/drawing/2014/main" id="{94062022-168C-4139-8B43-18CBCD34F185}"/>
              </a:ext>
            </a:extLst>
          </p:cNvPr>
          <p:cNvSpPr/>
          <p:nvPr/>
        </p:nvSpPr>
        <p:spPr>
          <a:xfrm>
            <a:off x="9046405" y="1317767"/>
            <a:ext cx="2456482" cy="369332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212844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5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Diagrama de Atividades do Projeto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08146DD1-6C36-4332-ACCE-321EE65978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3" y="1207501"/>
            <a:ext cx="7617917" cy="5650499"/>
          </a:xfrm>
          <a:prstGeom prst="rect">
            <a:avLst/>
          </a:prstGeom>
        </p:spPr>
      </p:pic>
      <p:sp>
        <p:nvSpPr>
          <p:cNvPr id="11" name="Retângulo 916">
            <a:extLst>
              <a:ext uri="{FF2B5EF4-FFF2-40B4-BE49-F238E27FC236}">
                <a16:creationId xmlns:a16="http://schemas.microsoft.com/office/drawing/2014/main" id="{EFA97231-562C-4EC9-895A-2F4E03642833}"/>
              </a:ext>
            </a:extLst>
          </p:cNvPr>
          <p:cNvSpPr/>
          <p:nvPr/>
        </p:nvSpPr>
        <p:spPr>
          <a:xfrm>
            <a:off x="8076062" y="3402420"/>
            <a:ext cx="3928325" cy="1200329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O diagrama de Atividades ao lado descreve todos os passos do projeto e seus respectivos agentes. </a:t>
            </a:r>
          </a:p>
        </p:txBody>
      </p:sp>
    </p:spTree>
    <p:extLst>
      <p:ext uri="{BB962C8B-B14F-4D97-AF65-F5344CB8AC3E}">
        <p14:creationId xmlns:p14="http://schemas.microsoft.com/office/powerpoint/2010/main" val="397051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Diagrama de Casos de Uso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sp>
        <p:nvSpPr>
          <p:cNvPr id="11" name="Retângulo 916">
            <a:extLst>
              <a:ext uri="{FF2B5EF4-FFF2-40B4-BE49-F238E27FC236}">
                <a16:creationId xmlns:a16="http://schemas.microsoft.com/office/drawing/2014/main" id="{EFA97231-562C-4EC9-895A-2F4E03642833}"/>
              </a:ext>
            </a:extLst>
          </p:cNvPr>
          <p:cNvSpPr/>
          <p:nvPr/>
        </p:nvSpPr>
        <p:spPr>
          <a:xfrm>
            <a:off x="6891130" y="3095303"/>
            <a:ext cx="4485723" cy="1200329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O diagrama de Casos de Uso apresenta os atores do projeto, assim como suas respectivas interações com o sistema e os requisitos funcionais.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B01889FC-F881-4F14-8D28-5EA44FF31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66" y="1197223"/>
            <a:ext cx="4916375" cy="55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BA9A8A6C-55D8-440D-B68A-FBB7FC0775D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Slide do think-cell" r:id="rId6" imgW="395" imgH="396" progId="TCLayout.ActiveDocument.1">
                  <p:embed/>
                </p:oleObj>
              </mc:Choice>
              <mc:Fallback>
                <p:oleObj name="Slide do think-cell" r:id="rId6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BA9A8A6C-55D8-440D-B68A-FBB7FC0775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tângulo 2" hidden="1">
            <a:extLst>
              <a:ext uri="{FF2B5EF4-FFF2-40B4-BE49-F238E27FC236}">
                <a16:creationId xmlns:a16="http://schemas.microsoft.com/office/drawing/2014/main" id="{3C44F16C-F2CA-431A-92A8-A7CB0ABE12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defRPr/>
            </a:pPr>
            <a:endParaRPr kumimoji="0" lang="pt-BR" sz="24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7" name="Título 1">
            <a:extLst>
              <a:ext uri="{FF2B5EF4-FFF2-40B4-BE49-F238E27FC236}">
                <a16:creationId xmlns:a16="http://schemas.microsoft.com/office/drawing/2014/main" id="{5622D4E2-24B6-4220-A893-0DFD2F44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3"/>
            <a:ext cx="12192000" cy="824948"/>
          </a:xfrm>
        </p:spPr>
        <p:txBody>
          <a:bodyPr anchor="b"/>
          <a:lstStyle/>
          <a:p>
            <a:r>
              <a:rPr lang="pt-BR" sz="2400" dirty="0"/>
              <a:t>   </a:t>
            </a:r>
          </a:p>
        </p:txBody>
      </p:sp>
      <p:sp>
        <p:nvSpPr>
          <p:cNvPr id="64" name="Título 1">
            <a:extLst>
              <a:ext uri="{FF2B5EF4-FFF2-40B4-BE49-F238E27FC236}">
                <a16:creationId xmlns:a16="http://schemas.microsoft.com/office/drawing/2014/main" id="{94CAA669-64EB-4B46-B2AD-FC0C4CDB5ED3}"/>
              </a:ext>
            </a:extLst>
          </p:cNvPr>
          <p:cNvSpPr txBox="1">
            <a:spLocks/>
          </p:cNvSpPr>
          <p:nvPr/>
        </p:nvSpPr>
        <p:spPr>
          <a:xfrm>
            <a:off x="15047" y="73025"/>
            <a:ext cx="12192000" cy="824948"/>
          </a:xfrm>
          <a:prstGeom prst="rect">
            <a:avLst/>
          </a:prstGeom>
        </p:spPr>
        <p:txBody>
          <a:bodyPr anchor="b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400" dirty="0">
                <a:solidFill>
                  <a:srgbClr val="000000"/>
                </a:solidFill>
                <a:latin typeface="Arial"/>
                <a:ea typeface="+mn-ea"/>
                <a:cs typeface="+mn-cs"/>
              </a:rPr>
              <a:t>Diagrama de Classes</a:t>
            </a:r>
            <a:endParaRPr lang="pt-BR" sz="2400" kern="0" dirty="0"/>
          </a:p>
        </p:txBody>
      </p:sp>
      <p:pic>
        <p:nvPicPr>
          <p:cNvPr id="10" name="Imagem 9" descr="Uma imagem contendo desenho&#10;&#10;Descrição gerada automaticamente">
            <a:extLst>
              <a:ext uri="{FF2B5EF4-FFF2-40B4-BE49-F238E27FC236}">
                <a16:creationId xmlns:a16="http://schemas.microsoft.com/office/drawing/2014/main" id="{82354B6C-0426-4B24-80B5-F60631D0DC6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753" y="1"/>
            <a:ext cx="1600200" cy="1179368"/>
          </a:xfrm>
          <a:prstGeom prst="rect">
            <a:avLst/>
          </a:prstGeom>
        </p:spPr>
      </p:pic>
      <p:sp>
        <p:nvSpPr>
          <p:cNvPr id="11" name="Retângulo 916">
            <a:extLst>
              <a:ext uri="{FF2B5EF4-FFF2-40B4-BE49-F238E27FC236}">
                <a16:creationId xmlns:a16="http://schemas.microsoft.com/office/drawing/2014/main" id="{EFA97231-562C-4EC9-895A-2F4E03642833}"/>
              </a:ext>
            </a:extLst>
          </p:cNvPr>
          <p:cNvSpPr/>
          <p:nvPr/>
        </p:nvSpPr>
        <p:spPr>
          <a:xfrm>
            <a:off x="7249744" y="3095303"/>
            <a:ext cx="4416083" cy="1477328"/>
          </a:xfrm>
          <a:prstGeom prst="rect">
            <a:avLst/>
          </a:prstGeom>
          <a:ln w="9525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  <a:defRPr/>
            </a:pPr>
            <a:r>
              <a:rPr lang="pt-BR" dirty="0">
                <a:solidFill>
                  <a:srgbClr val="000000"/>
                </a:solidFill>
                <a:latin typeface="Arial"/>
              </a:rPr>
              <a:t>O diagrama de classes, tem como objetivo principal a especificação dos componentes do software e como estes se interligam, do ponto de vista estrutural.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1EB3E5E-E7D8-4F63-91F3-BBC5A1219E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3" y="1187846"/>
            <a:ext cx="6099169" cy="551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85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5060&quot;&gt;&lt;version val=&quot;2839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&quot;&gt;&lt;elem m_fUsage=&quot;2.95658999999999982933E+00&quot;&gt;&lt;m_msothmcolidx val=&quot;0&quot;/&gt;&lt;m_rgb r=&quot;CB&quot; g=&quot;E9&quot; b=&quot;AB&quot;/&gt;&lt;m_nBrightness endver=&quot;26206&quot; val=&quot;0&quot;/&gt;&lt;/elem&gt;&lt;elem m_fUsage=&quot;2.26044100000000014461E+00&quot;&gt;&lt;m_msothmcolidx val=&quot;0&quot;/&gt;&lt;m_rgb r=&quot;FF&quot; g=&quot;0D&quot; b=&quot;0D&quot;/&gt;&lt;m_nBrightness endver=&quot;26206&quot; val=&quot;0&quot;/&gt;&lt;/elem&gt;&lt;/m_vecMRU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jdXo_MK3bOAmGWWGnJIi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fifCqXa5YRwb20q7gAP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31iaNTWi9wLgZnaFo9V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T41KWXp9M_uMg4LBysO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MIyDEgMlbbnBAB5uKQL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fifCqXa5YRwb20q7gAP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Vn1zw2vc4oCKSCXaG6h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oODaRdaDIh3gqisqqGu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PVvtCtG10aViHz_HgQ6eg"/>
</p:tagLst>
</file>

<file path=ppt/theme/theme1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plate Ipiranga">
  <a:themeElements>
    <a:clrScheme name="OC&amp;C Template">
      <a:dk1>
        <a:srgbClr val="000000"/>
      </a:dk1>
      <a:lt1>
        <a:srgbClr val="FFFFFF"/>
      </a:lt1>
      <a:dk2>
        <a:srgbClr val="002C54"/>
      </a:dk2>
      <a:lt2>
        <a:srgbClr val="00539F"/>
      </a:lt2>
      <a:accent1>
        <a:srgbClr val="CCDDEC"/>
      </a:accent1>
      <a:accent2>
        <a:srgbClr val="99BAD9"/>
      </a:accent2>
      <a:accent3>
        <a:srgbClr val="669DC5"/>
      </a:accent3>
      <a:accent4>
        <a:srgbClr val="3375B2"/>
      </a:accent4>
      <a:accent5>
        <a:srgbClr val="FF9933"/>
      </a:accent5>
      <a:accent6>
        <a:srgbClr val="C0C0C0"/>
      </a:accent6>
      <a:hlink>
        <a:srgbClr val="669DC5"/>
      </a:hlink>
      <a:folHlink>
        <a:srgbClr val="3375B2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noFill/>
        </a:ln>
      </a:spPr>
      <a:bodyPr lIns="36000" tIns="36000" rIns="36000" bIns="36000"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80808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1203</Words>
  <Application>Microsoft Office PowerPoint</Application>
  <PresentationFormat>Widescreen</PresentationFormat>
  <Paragraphs>99</Paragraphs>
  <Slides>18</Slides>
  <Notes>15</Notes>
  <HiddenSlides>3</HiddenSlides>
  <MMClips>1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Open Sans</vt:lpstr>
      <vt:lpstr>Tw Cen MT</vt:lpstr>
      <vt:lpstr>Wingdings</vt:lpstr>
      <vt:lpstr>Wingdings 2</vt:lpstr>
      <vt:lpstr>1_Tema do Office</vt:lpstr>
      <vt:lpstr>2_Template Ipiranga</vt:lpstr>
      <vt:lpstr>Slide do think-cell</vt:lpstr>
      <vt:lpstr>Apresentação do PowerPoint</vt:lpstr>
      <vt:lpstr>   </vt:lpstr>
      <vt:lpstr>   </vt:lpstr>
      <vt:lpstr>   </vt:lpstr>
      <vt:lpstr>Ciência de Dados e Machine Learning</vt:lpstr>
      <vt:lpstr>   </vt:lpstr>
      <vt:lpstr>   </vt:lpstr>
      <vt:lpstr>   </vt:lpstr>
      <vt:lpstr>   </vt:lpstr>
      <vt:lpstr>   </vt:lpstr>
      <vt:lpstr>   </vt:lpstr>
      <vt:lpstr>Apresentação do PowerPoint</vt:lpstr>
      <vt:lpstr>   </vt:lpstr>
      <vt:lpstr>   </vt:lpstr>
      <vt:lpstr>   </vt:lpstr>
      <vt:lpstr>   </vt:lpstr>
      <vt:lpstr>   </vt:lpstr>
      <vt:lpstr>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Igor Grilo De Oliveira Carvalho</dc:creator>
  <cp:lastModifiedBy>Pedro Igor Grilo De Oliveira Carvalho</cp:lastModifiedBy>
  <cp:revision>68</cp:revision>
  <dcterms:created xsi:type="dcterms:W3CDTF">2020-09-24T17:13:56Z</dcterms:created>
  <dcterms:modified xsi:type="dcterms:W3CDTF">2020-11-27T00:44:59Z</dcterms:modified>
</cp:coreProperties>
</file>